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0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1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4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5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6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7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8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9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20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21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22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23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24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25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26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7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8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29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3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4" r:id="rId3"/>
    <p:sldMasterId id="2147483712" r:id="rId4"/>
    <p:sldMasterId id="2147483738" r:id="rId5"/>
    <p:sldMasterId id="2147483759" r:id="rId6"/>
    <p:sldMasterId id="2147483766" r:id="rId7"/>
    <p:sldMasterId id="2147483773" r:id="rId8"/>
    <p:sldMasterId id="2147483780" r:id="rId9"/>
    <p:sldMasterId id="2147483808" r:id="rId10"/>
    <p:sldMasterId id="2147483815" r:id="rId11"/>
    <p:sldMasterId id="2147483822" r:id="rId12"/>
    <p:sldMasterId id="2147483836" r:id="rId13"/>
    <p:sldMasterId id="2147483843" r:id="rId14"/>
    <p:sldMasterId id="2147483857" r:id="rId15"/>
    <p:sldMasterId id="2147483864" r:id="rId16"/>
    <p:sldMasterId id="2147483871" r:id="rId17"/>
    <p:sldMasterId id="2147483878" r:id="rId18"/>
    <p:sldMasterId id="2147483885" r:id="rId19"/>
    <p:sldMasterId id="2147483892" r:id="rId20"/>
    <p:sldMasterId id="2147483899" r:id="rId21"/>
    <p:sldMasterId id="2147483906" r:id="rId22"/>
    <p:sldMasterId id="2147483913" r:id="rId23"/>
    <p:sldMasterId id="2147483925" r:id="rId24"/>
    <p:sldMasterId id="2147483937" r:id="rId25"/>
    <p:sldMasterId id="2147483949" r:id="rId26"/>
    <p:sldMasterId id="2147483961" r:id="rId27"/>
    <p:sldMasterId id="2147483973" r:id="rId28"/>
    <p:sldMasterId id="2147483985" r:id="rId29"/>
    <p:sldMasterId id="2147483997" r:id="rId30"/>
  </p:sldMasterIdLst>
  <p:sldIdLst>
    <p:sldId id="257" r:id="rId31"/>
    <p:sldId id="306" r:id="rId32"/>
    <p:sldId id="258" r:id="rId33"/>
    <p:sldId id="259" r:id="rId34"/>
    <p:sldId id="266" r:id="rId35"/>
    <p:sldId id="269" r:id="rId36"/>
    <p:sldId id="270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291" r:id="rId48"/>
    <p:sldId id="292" r:id="rId49"/>
    <p:sldId id="293" r:id="rId50"/>
    <p:sldId id="271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1" r:id="rId62"/>
    <p:sldId id="322" r:id="rId63"/>
    <p:sldId id="323" r:id="rId64"/>
    <p:sldId id="320" r:id="rId65"/>
    <p:sldId id="324" r:id="rId66"/>
    <p:sldId id="325" r:id="rId67"/>
    <p:sldId id="326" r:id="rId68"/>
    <p:sldId id="328" r:id="rId69"/>
    <p:sldId id="327" r:id="rId70"/>
    <p:sldId id="329" r:id="rId71"/>
    <p:sldId id="336" r:id="rId72"/>
    <p:sldId id="335" r:id="rId73"/>
    <p:sldId id="330" r:id="rId74"/>
    <p:sldId id="331" r:id="rId75"/>
    <p:sldId id="332" r:id="rId76"/>
    <p:sldId id="333" r:id="rId77"/>
    <p:sldId id="334" r:id="rId78"/>
    <p:sldId id="337" r:id="rId79"/>
    <p:sldId id="338" r:id="rId80"/>
    <p:sldId id="339" r:id="rId81"/>
    <p:sldId id="344" r:id="rId82"/>
    <p:sldId id="342" r:id="rId83"/>
    <p:sldId id="341" r:id="rId84"/>
    <p:sldId id="343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3" r:id="rId93"/>
    <p:sldId id="352" r:id="rId94"/>
    <p:sldId id="354" r:id="rId95"/>
    <p:sldId id="355" r:id="rId96"/>
    <p:sldId id="357" r:id="rId97"/>
    <p:sldId id="356" r:id="rId98"/>
    <p:sldId id="263" r:id="rId99"/>
    <p:sldId id="276" r:id="rId100"/>
    <p:sldId id="272" r:id="rId101"/>
    <p:sldId id="277" r:id="rId102"/>
    <p:sldId id="273" r:id="rId103"/>
    <p:sldId id="278" r:id="rId104"/>
    <p:sldId id="274" r:id="rId105"/>
    <p:sldId id="275" r:id="rId106"/>
    <p:sldId id="279" r:id="rId107"/>
    <p:sldId id="280" r:id="rId108"/>
    <p:sldId id="282" r:id="rId109"/>
    <p:sldId id="281" r:id="rId110"/>
    <p:sldId id="283" r:id="rId111"/>
    <p:sldId id="289" r:id="rId112"/>
    <p:sldId id="288" r:id="rId113"/>
    <p:sldId id="285" r:id="rId114"/>
    <p:sldId id="284" r:id="rId115"/>
    <p:sldId id="307" r:id="rId116"/>
    <p:sldId id="308" r:id="rId117"/>
    <p:sldId id="290" r:id="rId118"/>
    <p:sldId id="287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75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87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2.xml"/><Relationship Id="rId47" Type="http://schemas.openxmlformats.org/officeDocument/2006/relationships/slide" Target="slides/slide17.xml"/><Relationship Id="rId63" Type="http://schemas.openxmlformats.org/officeDocument/2006/relationships/slide" Target="slides/slide33.xml"/><Relationship Id="rId68" Type="http://schemas.openxmlformats.org/officeDocument/2006/relationships/slide" Target="slides/slide38.xml"/><Relationship Id="rId84" Type="http://schemas.openxmlformats.org/officeDocument/2006/relationships/slide" Target="slides/slide54.xml"/><Relationship Id="rId89" Type="http://schemas.openxmlformats.org/officeDocument/2006/relationships/slide" Target="slides/slide59.xml"/><Relationship Id="rId112" Type="http://schemas.openxmlformats.org/officeDocument/2006/relationships/slide" Target="slides/slide82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7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.xml"/><Relationship Id="rId37" Type="http://schemas.openxmlformats.org/officeDocument/2006/relationships/slide" Target="slides/slide7.xml"/><Relationship Id="rId53" Type="http://schemas.openxmlformats.org/officeDocument/2006/relationships/slide" Target="slides/slide23.xml"/><Relationship Id="rId58" Type="http://schemas.openxmlformats.org/officeDocument/2006/relationships/slide" Target="slides/slide28.xml"/><Relationship Id="rId74" Type="http://schemas.openxmlformats.org/officeDocument/2006/relationships/slide" Target="slides/slide44.xml"/><Relationship Id="rId79" Type="http://schemas.openxmlformats.org/officeDocument/2006/relationships/slide" Target="slides/slide49.xml"/><Relationship Id="rId102" Type="http://schemas.openxmlformats.org/officeDocument/2006/relationships/slide" Target="slides/slide72.xml"/><Relationship Id="rId12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0.xml"/><Relationship Id="rId95" Type="http://schemas.openxmlformats.org/officeDocument/2006/relationships/slide" Target="slides/slide65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3.xml"/><Relationship Id="rId48" Type="http://schemas.openxmlformats.org/officeDocument/2006/relationships/slide" Target="slides/slide18.xml"/><Relationship Id="rId64" Type="http://schemas.openxmlformats.org/officeDocument/2006/relationships/slide" Target="slides/slide34.xml"/><Relationship Id="rId69" Type="http://schemas.openxmlformats.org/officeDocument/2006/relationships/slide" Target="slides/slide39.xml"/><Relationship Id="rId113" Type="http://schemas.openxmlformats.org/officeDocument/2006/relationships/slide" Target="slides/slide83.xml"/><Relationship Id="rId118" Type="http://schemas.openxmlformats.org/officeDocument/2006/relationships/slide" Target="slides/slide88.xml"/><Relationship Id="rId80" Type="http://schemas.openxmlformats.org/officeDocument/2006/relationships/slide" Target="slides/slide50.xml"/><Relationship Id="rId85" Type="http://schemas.openxmlformats.org/officeDocument/2006/relationships/slide" Target="slides/slide55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3.xml"/><Relationship Id="rId38" Type="http://schemas.openxmlformats.org/officeDocument/2006/relationships/slide" Target="slides/slide8.xml"/><Relationship Id="rId59" Type="http://schemas.openxmlformats.org/officeDocument/2006/relationships/slide" Target="slides/slide29.xml"/><Relationship Id="rId103" Type="http://schemas.openxmlformats.org/officeDocument/2006/relationships/slide" Target="slides/slide73.xml"/><Relationship Id="rId108" Type="http://schemas.openxmlformats.org/officeDocument/2006/relationships/slide" Target="slides/slide78.xml"/><Relationship Id="rId54" Type="http://schemas.openxmlformats.org/officeDocument/2006/relationships/slide" Target="slides/slide24.xml"/><Relationship Id="rId70" Type="http://schemas.openxmlformats.org/officeDocument/2006/relationships/slide" Target="slides/slide40.xml"/><Relationship Id="rId75" Type="http://schemas.openxmlformats.org/officeDocument/2006/relationships/slide" Target="slides/slide45.xml"/><Relationship Id="rId91" Type="http://schemas.openxmlformats.org/officeDocument/2006/relationships/slide" Target="slides/slide61.xml"/><Relationship Id="rId96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19.xml"/><Relationship Id="rId114" Type="http://schemas.openxmlformats.org/officeDocument/2006/relationships/slide" Target="slides/slide84.xml"/><Relationship Id="rId119" Type="http://schemas.openxmlformats.org/officeDocument/2006/relationships/slide" Target="slides/slide89.xml"/><Relationship Id="rId44" Type="http://schemas.openxmlformats.org/officeDocument/2006/relationships/slide" Target="slides/slide14.xml"/><Relationship Id="rId60" Type="http://schemas.openxmlformats.org/officeDocument/2006/relationships/slide" Target="slides/slide30.xml"/><Relationship Id="rId65" Type="http://schemas.openxmlformats.org/officeDocument/2006/relationships/slide" Target="slides/slide35.xml"/><Relationship Id="rId81" Type="http://schemas.openxmlformats.org/officeDocument/2006/relationships/slide" Target="slides/slide51.xml"/><Relationship Id="rId86" Type="http://schemas.openxmlformats.org/officeDocument/2006/relationships/slide" Target="slides/slide5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9.xml"/><Relationship Id="rId109" Type="http://schemas.openxmlformats.org/officeDocument/2006/relationships/slide" Target="slides/slide79.xml"/><Relationship Id="rId34" Type="http://schemas.openxmlformats.org/officeDocument/2006/relationships/slide" Target="slides/slide4.xml"/><Relationship Id="rId50" Type="http://schemas.openxmlformats.org/officeDocument/2006/relationships/slide" Target="slides/slide20.xml"/><Relationship Id="rId55" Type="http://schemas.openxmlformats.org/officeDocument/2006/relationships/slide" Target="slides/slide25.xml"/><Relationship Id="rId76" Type="http://schemas.openxmlformats.org/officeDocument/2006/relationships/slide" Target="slides/slide46.xml"/><Relationship Id="rId97" Type="http://schemas.openxmlformats.org/officeDocument/2006/relationships/slide" Target="slides/slide67.xml"/><Relationship Id="rId104" Type="http://schemas.openxmlformats.org/officeDocument/2006/relationships/slide" Target="slides/slide74.xml"/><Relationship Id="rId12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1.xml"/><Relationship Id="rId92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0.xml"/><Relationship Id="rId45" Type="http://schemas.openxmlformats.org/officeDocument/2006/relationships/slide" Target="slides/slide15.xml"/><Relationship Id="rId66" Type="http://schemas.openxmlformats.org/officeDocument/2006/relationships/slide" Target="slides/slide36.xml"/><Relationship Id="rId87" Type="http://schemas.openxmlformats.org/officeDocument/2006/relationships/slide" Target="slides/slide57.xml"/><Relationship Id="rId110" Type="http://schemas.openxmlformats.org/officeDocument/2006/relationships/slide" Target="slides/slide80.xml"/><Relationship Id="rId115" Type="http://schemas.openxmlformats.org/officeDocument/2006/relationships/slide" Target="slides/slide85.xml"/><Relationship Id="rId61" Type="http://schemas.openxmlformats.org/officeDocument/2006/relationships/slide" Target="slides/slide31.xml"/><Relationship Id="rId82" Type="http://schemas.openxmlformats.org/officeDocument/2006/relationships/slide" Target="slides/slide5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5.xml"/><Relationship Id="rId56" Type="http://schemas.openxmlformats.org/officeDocument/2006/relationships/slide" Target="slides/slide26.xml"/><Relationship Id="rId77" Type="http://schemas.openxmlformats.org/officeDocument/2006/relationships/slide" Target="slides/slide47.xml"/><Relationship Id="rId100" Type="http://schemas.openxmlformats.org/officeDocument/2006/relationships/slide" Target="slides/slide70.xml"/><Relationship Id="rId105" Type="http://schemas.openxmlformats.org/officeDocument/2006/relationships/slide" Target="slides/slide7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1.xml"/><Relationship Id="rId72" Type="http://schemas.openxmlformats.org/officeDocument/2006/relationships/slide" Target="slides/slide42.xml"/><Relationship Id="rId93" Type="http://schemas.openxmlformats.org/officeDocument/2006/relationships/slide" Target="slides/slide63.xml"/><Relationship Id="rId98" Type="http://schemas.openxmlformats.org/officeDocument/2006/relationships/slide" Target="slides/slide68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6.xml"/><Relationship Id="rId67" Type="http://schemas.openxmlformats.org/officeDocument/2006/relationships/slide" Target="slides/slide37.xml"/><Relationship Id="rId116" Type="http://schemas.openxmlformats.org/officeDocument/2006/relationships/slide" Target="slides/slide8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1.xml"/><Relationship Id="rId62" Type="http://schemas.openxmlformats.org/officeDocument/2006/relationships/slide" Target="slides/slide32.xml"/><Relationship Id="rId83" Type="http://schemas.openxmlformats.org/officeDocument/2006/relationships/slide" Target="slides/slide53.xml"/><Relationship Id="rId88" Type="http://schemas.openxmlformats.org/officeDocument/2006/relationships/slide" Target="slides/slide58.xml"/><Relationship Id="rId111" Type="http://schemas.openxmlformats.org/officeDocument/2006/relationships/slide" Target="slides/slide8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6.xml"/><Relationship Id="rId57" Type="http://schemas.openxmlformats.org/officeDocument/2006/relationships/slide" Target="slides/slide27.xml"/><Relationship Id="rId106" Type="http://schemas.openxmlformats.org/officeDocument/2006/relationships/slide" Target="slides/slide7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.xml"/><Relationship Id="rId52" Type="http://schemas.openxmlformats.org/officeDocument/2006/relationships/slide" Target="slides/slide22.xml"/><Relationship Id="rId73" Type="http://schemas.openxmlformats.org/officeDocument/2006/relationships/slide" Target="slides/slide43.xml"/><Relationship Id="rId78" Type="http://schemas.openxmlformats.org/officeDocument/2006/relationships/slide" Target="slides/slide48.xml"/><Relationship Id="rId94" Type="http://schemas.openxmlformats.org/officeDocument/2006/relationships/slide" Target="slides/slide64.xml"/><Relationship Id="rId99" Type="http://schemas.openxmlformats.org/officeDocument/2006/relationships/slide" Target="slides/slide69.xml"/><Relationship Id="rId101" Type="http://schemas.openxmlformats.org/officeDocument/2006/relationships/slide" Target="slides/slide71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50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166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791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0442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18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1682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8754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8064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433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0596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492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04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992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945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17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87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97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7468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61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2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842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732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75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66429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2869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627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01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939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82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425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476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914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569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746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0309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20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25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1174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418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395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335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48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613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2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43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07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000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59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13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198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4803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976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348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19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05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89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6515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6118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15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894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320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893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79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5436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69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147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45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0597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69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743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07952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00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273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582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2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111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1207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808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043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26368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2306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41627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5057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21106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43818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6780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58693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88216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586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68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00680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34571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96219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78932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36273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74461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11623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72814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24351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67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22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28247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23116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2052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35200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02487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05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32055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2596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85521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85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948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916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83876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9292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06003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28612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9032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19449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71857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16734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4440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8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404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09161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61742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6237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30819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4687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87603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70710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9505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00686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193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78799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81165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59758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76160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30819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80507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00637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9348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8679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40880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655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194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864762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8194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46920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60903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22241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68390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23250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31842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37955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408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104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07175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1086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96987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89120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38784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97643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01313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39430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28261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037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19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78866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1095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11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15761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34702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24570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15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84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994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07659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6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268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51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254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188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307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037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7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447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4056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552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9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7014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0337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730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880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90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49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4956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5177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806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48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8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242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40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41386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97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415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052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06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007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9005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1366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32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523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32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2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009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831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206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6992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8961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342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258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5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1448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309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8857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413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033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401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60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529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43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758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3182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345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594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05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70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60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584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39308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333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940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275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61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49414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0520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8792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29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49535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9476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883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1239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7561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48982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70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93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99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5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7" Type="http://schemas.openxmlformats.org/officeDocument/2006/relationships/theme" Target="../theme/theme14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3.xml"/><Relationship Id="rId7" Type="http://schemas.openxmlformats.org/officeDocument/2006/relationships/theme" Target="../theme/theme15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5.xml"/><Relationship Id="rId7" Type="http://schemas.openxmlformats.org/officeDocument/2006/relationships/theme" Target="../theme/theme17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1.xml"/><Relationship Id="rId7" Type="http://schemas.openxmlformats.org/officeDocument/2006/relationships/theme" Target="../theme/theme18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42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7" Type="http://schemas.openxmlformats.org/officeDocument/2006/relationships/theme" Target="../theme/theme19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3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4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9.xml"/><Relationship Id="rId7" Type="http://schemas.openxmlformats.org/officeDocument/2006/relationships/theme" Target="../theme/theme21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5.xml"/><Relationship Id="rId7" Type="http://schemas.openxmlformats.org/officeDocument/2006/relationships/theme" Target="../theme/theme22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6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2.xml"/><Relationship Id="rId3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41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52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theme" Target="../theme/theme9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6/11/2023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6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89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5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6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1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7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99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91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6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34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65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2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16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0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33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31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04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6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92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95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78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81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16EEA-92E0-45F9-BCFA-265EEC81504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2023-06-11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A730B-78EF-4AEA-8A72-3A0B1B7CEB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7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9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22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8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15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44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4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8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7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36636" y="163262"/>
            <a:ext cx="9296399" cy="603849"/>
          </a:xfrm>
        </p:spPr>
        <p:txBody>
          <a:bodyPr>
            <a:normAutofit fontScale="90000"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smtClean="0">
                <a:latin typeface="+mn-ea"/>
                <a:ea typeface="+mn-ea"/>
              </a:rPr>
              <a:t>40</a:t>
            </a:r>
            <a:r>
              <a:rPr lang="ko-KR" altLang="en-US" sz="4000" smtClean="0"/>
              <a:t>강 </a:t>
            </a:r>
            <a:r>
              <a:rPr lang="ko-KR" altLang="en-US" sz="4000" dirty="0" smtClean="0"/>
              <a:t>비디오 목록 출력과 비디오 재생     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4108574" y="1017255"/>
            <a:ext cx="6068360" cy="9639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비디오 목록 출력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비디오 재생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dirty="0">
              <a:solidFill>
                <a:prstClr val="black"/>
              </a:solidFill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2862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31" y="260167"/>
            <a:ext cx="18192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31" y="882287"/>
            <a:ext cx="46005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899830" y="1489167"/>
            <a:ext cx="8158570" cy="4920343"/>
            <a:chOff x="-676275" y="1263151"/>
            <a:chExt cx="10496550" cy="7400925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6275" y="1263151"/>
              <a:ext cx="10496550" cy="288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6275" y="4149226"/>
              <a:ext cx="10115550" cy="451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608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929" y="313918"/>
            <a:ext cx="21812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928" y="873579"/>
            <a:ext cx="4800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874928" y="1465941"/>
            <a:ext cx="6572386" cy="5282702"/>
            <a:chOff x="350928" y="1605285"/>
            <a:chExt cx="6572386" cy="5282702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28" y="1605285"/>
              <a:ext cx="6467883" cy="360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28" y="5252016"/>
              <a:ext cx="6572386" cy="1635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53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451" y="173083"/>
            <a:ext cx="5181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451" y="858475"/>
            <a:ext cx="7702732" cy="579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71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42" y="194139"/>
            <a:ext cx="6599805" cy="645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4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12" y="268877"/>
            <a:ext cx="8858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899026"/>
            <a:ext cx="28003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85" y="1428751"/>
            <a:ext cx="8092303" cy="18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6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46" y="391613"/>
            <a:ext cx="17526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46" y="943385"/>
            <a:ext cx="47815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014945" y="1402080"/>
            <a:ext cx="7120346" cy="5146766"/>
            <a:chOff x="490946" y="1613826"/>
            <a:chExt cx="6510746" cy="4623420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46" y="1613826"/>
              <a:ext cx="6510746" cy="3705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46" y="5330340"/>
              <a:ext cx="6057900" cy="90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347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441" y="279900"/>
            <a:ext cx="21717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442" y="906917"/>
            <a:ext cx="47339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53442" y="1462224"/>
            <a:ext cx="6972845" cy="5173708"/>
            <a:chOff x="429441" y="1462223"/>
            <a:chExt cx="7735116" cy="6174995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41" y="1462223"/>
              <a:ext cx="7735116" cy="3480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41" y="4981457"/>
              <a:ext cx="7547610" cy="2655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78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766" y="834555"/>
            <a:ext cx="8076408" cy="556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3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43490" y="82741"/>
            <a:ext cx="7560840" cy="432048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 smtClean="0"/>
              <a:t>비디오 재생의 기본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원리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72089" y="666409"/>
            <a:ext cx="11937141" cy="161046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비디오 재생 </a:t>
            </a:r>
            <a:r>
              <a:rPr lang="ko-KR" altLang="en-US" b="1" dirty="0" smtClean="0"/>
              <a:t>원리</a:t>
            </a:r>
            <a:endParaRPr lang="en-US" altLang="ko-KR" b="1" dirty="0">
              <a:latin typeface="HY견고딕" pitchFamily="18" charset="-127"/>
              <a:ea typeface="HY견고딕" pitchFamily="18" charset="-127"/>
            </a:endParaRPr>
          </a:p>
          <a:p>
            <a:pPr marL="1028700" lvl="1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비디오 </a:t>
            </a:r>
            <a:r>
              <a:rPr lang="ko-KR" altLang="en-US" sz="2000" dirty="0" err="1"/>
              <a:t>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VideoView</a:t>
            </a:r>
            <a:r>
              <a:rPr lang="en-US" altLang="ko-KR" sz="2000" dirty="0"/>
              <a:t>)</a:t>
            </a:r>
            <a:r>
              <a:rPr lang="ko-KR" altLang="en-US" sz="2000" dirty="0"/>
              <a:t> 클래스를 이용</a:t>
            </a:r>
            <a:endParaRPr lang="en-US" altLang="ko-KR" sz="2000" dirty="0"/>
          </a:p>
          <a:p>
            <a:pPr marL="1028700" lvl="1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en-US" altLang="ko-KR" sz="2000" dirty="0" err="1"/>
              <a:t>MediaController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클래스를 사용하면 미디어 제어</a:t>
            </a:r>
            <a:r>
              <a:rPr lang="en-US" altLang="ko-KR" sz="2000" dirty="0"/>
              <a:t>(</a:t>
            </a:r>
            <a:r>
              <a:rPr lang="ko-KR" altLang="en-US" sz="2000" dirty="0"/>
              <a:t>중지</a:t>
            </a:r>
            <a:r>
              <a:rPr lang="en-US" altLang="ko-KR" sz="2000" dirty="0"/>
              <a:t>, </a:t>
            </a:r>
            <a:r>
              <a:rPr lang="ko-KR" altLang="en-US" sz="2000" dirty="0"/>
              <a:t>반복</a:t>
            </a:r>
            <a:r>
              <a:rPr lang="en-US" altLang="ko-KR" sz="2000" dirty="0"/>
              <a:t>, </a:t>
            </a:r>
            <a:r>
              <a:rPr lang="ko-KR" altLang="en-US" sz="2000" dirty="0"/>
              <a:t>특정위치로 이동 등</a:t>
            </a:r>
            <a:r>
              <a:rPr lang="en-US" altLang="ko-KR" sz="2000" dirty="0"/>
              <a:t>)</a:t>
            </a:r>
            <a:r>
              <a:rPr lang="ko-KR" altLang="en-US" sz="2000" dirty="0"/>
              <a:t> 가능</a:t>
            </a:r>
            <a:endParaRPr lang="en-US" altLang="ko-KR" sz="2000" dirty="0"/>
          </a:p>
          <a:p>
            <a:endParaRPr lang="en-US" altLang="ko-KR" sz="1000" dirty="0"/>
          </a:p>
          <a:p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" name="Picture 2" descr="C:\Users\한혜인\Downloads\az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66" y="1863968"/>
            <a:ext cx="9261391" cy="48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5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8497639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비디오 자동 재생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54505" y="588857"/>
            <a:ext cx="7992888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/>
              <a:t> </a:t>
            </a:r>
            <a:r>
              <a:rPr lang="en-US" altLang="ko-KR" b="1" dirty="0"/>
              <a:t>[1] </a:t>
            </a:r>
            <a:r>
              <a:rPr lang="ko-KR" altLang="en-US" b="1" dirty="0" smtClean="0"/>
              <a:t>비디오 파일 추가</a:t>
            </a:r>
            <a:r>
              <a:rPr lang="en-US" altLang="ko-KR" b="1" dirty="0" smtClean="0"/>
              <a:t>(res/raw)</a:t>
            </a:r>
            <a:endParaRPr lang="en-US" altLang="ko-KR" b="1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1) </a:t>
            </a:r>
            <a:r>
              <a:rPr lang="ko-KR" altLang="en-US" sz="1500" dirty="0"/>
              <a:t>비디오 파일을 </a:t>
            </a:r>
            <a:r>
              <a:rPr lang="en-US" altLang="ko-KR" sz="1500" dirty="0"/>
              <a:t>res/raw </a:t>
            </a:r>
            <a:r>
              <a:rPr lang="ko-KR" altLang="en-US" sz="1500" dirty="0"/>
              <a:t>폴더에 저장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2) fountain_night.mp4 (</a:t>
            </a:r>
            <a:r>
              <a:rPr lang="ko-KR" altLang="en-US" sz="1500" dirty="0"/>
              <a:t>동영상 파일</a:t>
            </a:r>
            <a:r>
              <a:rPr lang="en-US" altLang="ko-KR" sz="1500" dirty="0"/>
              <a:t>)</a:t>
            </a:r>
          </a:p>
          <a:p>
            <a:pPr>
              <a:lnSpc>
                <a:spcPts val="2200"/>
              </a:lnSpc>
            </a:pPr>
            <a:r>
              <a:rPr lang="en-US" altLang="ko-KR" sz="1500" dirty="0"/>
              <a:t>	 ※ </a:t>
            </a:r>
            <a:r>
              <a:rPr lang="ko-KR" altLang="en-US" sz="1500" dirty="0"/>
              <a:t>비디오 파일 유형 </a:t>
            </a:r>
            <a:r>
              <a:rPr lang="en-US" altLang="ko-KR" sz="1500" dirty="0"/>
              <a:t>: 3GPP(.3gp), MPEG-4(.mp4)</a:t>
            </a:r>
            <a:endParaRPr lang="en-US" altLang="ko-KR" sz="1000" dirty="0"/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 </a:t>
            </a:r>
            <a:r>
              <a:rPr lang="en-US" altLang="ko-KR" b="1" dirty="0" smtClean="0"/>
              <a:t>[2] </a:t>
            </a:r>
            <a:r>
              <a:rPr lang="ko-KR" altLang="en-US" b="1" dirty="0" smtClean="0"/>
              <a:t>텍스트 리소스 편집</a:t>
            </a:r>
            <a:r>
              <a:rPr lang="en-US" altLang="ko-KR" b="1" dirty="0" smtClean="0"/>
              <a:t>(strings.xml)</a:t>
            </a:r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1)“</a:t>
            </a:r>
            <a:r>
              <a:rPr lang="en-US" altLang="ko-KR" sz="1500" dirty="0" err="1"/>
              <a:t>app_name</a:t>
            </a:r>
            <a:r>
              <a:rPr lang="en-US" altLang="ko-KR" sz="1500" dirty="0"/>
              <a:t>”</a:t>
            </a:r>
            <a:r>
              <a:rPr lang="ko-KR" altLang="en-US" sz="1500" dirty="0"/>
              <a:t>속성값에 해당하는 데이터를 수정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2) </a:t>
            </a:r>
            <a:r>
              <a:rPr lang="ko-KR" altLang="en-US" sz="1500" dirty="0"/>
              <a:t>제목</a:t>
            </a:r>
            <a:r>
              <a:rPr lang="en-US" altLang="ko-KR" sz="1500" dirty="0"/>
              <a:t>, </a:t>
            </a:r>
            <a:r>
              <a:rPr lang="ko-KR" altLang="en-US" sz="1500" dirty="0"/>
              <a:t>장소</a:t>
            </a:r>
            <a:r>
              <a:rPr lang="en-US" altLang="ko-KR" sz="1500" dirty="0"/>
              <a:t>, </a:t>
            </a:r>
            <a:r>
              <a:rPr lang="ko-KR" altLang="en-US" sz="1500" dirty="0"/>
              <a:t>재생시간에 대응하는 속성값 추가</a:t>
            </a:r>
            <a:r>
              <a:rPr lang="en-US" altLang="ko-KR" sz="1500" dirty="0"/>
              <a:t>(title1, place1, time1)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4" y="3358900"/>
            <a:ext cx="11011796" cy="334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3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5879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dirty="0" smtClean="0"/>
              <a:t>비디오</a:t>
            </a:r>
            <a:r>
              <a:rPr lang="ko-KR" altLang="en-US" sz="2400" dirty="0" smtClean="0"/>
              <a:t> 재생 원리</a:t>
            </a:r>
            <a:endParaRPr lang="ko-KR" altLang="en-US" sz="2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26" y="310551"/>
            <a:ext cx="9341837" cy="576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1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08320" y="33207"/>
            <a:ext cx="8497639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비디오 자동 재생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68682" y="586620"/>
            <a:ext cx="10820641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[</a:t>
            </a:r>
            <a:r>
              <a:rPr lang="en-US" altLang="ko-KR" b="1" dirty="0"/>
              <a:t>3</a:t>
            </a:r>
            <a:r>
              <a:rPr lang="en-US" altLang="ko-KR" b="1" dirty="0" smtClean="0"/>
              <a:t>] </a:t>
            </a:r>
            <a:r>
              <a:rPr lang="ko-KR" altLang="en-US" b="1" dirty="0" smtClean="0"/>
              <a:t>화면 설계</a:t>
            </a:r>
            <a:endParaRPr lang="en-US" altLang="ko-KR" b="1" dirty="0" smtClean="0"/>
          </a:p>
          <a:p>
            <a:pPr marL="1028700" lvl="1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비디오</a:t>
            </a:r>
            <a:r>
              <a:rPr lang="en-US" altLang="ko-KR" sz="2000" dirty="0"/>
              <a:t> </a:t>
            </a:r>
            <a:r>
              <a:rPr lang="ko-KR" altLang="en-US" sz="2000" dirty="0"/>
              <a:t>목록</a:t>
            </a:r>
            <a:r>
              <a:rPr lang="en-US" altLang="ko-KR" sz="2000" dirty="0"/>
              <a:t>(</a:t>
            </a:r>
            <a:r>
              <a:rPr lang="en-US" altLang="ko-KR" sz="2000" dirty="0" err="1"/>
              <a:t>LinearLayout</a:t>
            </a:r>
            <a:r>
              <a:rPr lang="en-US" altLang="ko-KR" sz="2000" dirty="0"/>
              <a:t>)</a:t>
            </a:r>
            <a:r>
              <a:rPr lang="ko-KR" altLang="en-US" sz="2000" dirty="0"/>
              <a:t>과 </a:t>
            </a:r>
            <a:r>
              <a:rPr lang="ko-KR" altLang="en-US" sz="2000" dirty="0" err="1"/>
              <a:t>비디오뷰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VideoView</a:t>
            </a:r>
            <a:r>
              <a:rPr lang="en-US" altLang="ko-KR" sz="2000" dirty="0"/>
              <a:t>)</a:t>
            </a:r>
            <a:r>
              <a:rPr lang="ko-KR" altLang="en-US" sz="2000" dirty="0"/>
              <a:t>를 수직</a:t>
            </a:r>
            <a:r>
              <a:rPr lang="en-US" altLang="ko-KR" sz="2000" dirty="0"/>
              <a:t>(vertical)</a:t>
            </a:r>
            <a:r>
              <a:rPr lang="ko-KR" altLang="en-US" sz="2000" dirty="0"/>
              <a:t>으로 배치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 소스코드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468682" y="1847011"/>
            <a:ext cx="5668349" cy="4914273"/>
            <a:chOff x="539552" y="-27384"/>
            <a:chExt cx="7394079" cy="5976664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-27384"/>
              <a:ext cx="7394079" cy="1696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668808"/>
              <a:ext cx="7394079" cy="4280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870" y="1574451"/>
            <a:ext cx="5279576" cy="523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4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1" y="304394"/>
            <a:ext cx="21431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25" y="897393"/>
            <a:ext cx="33051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063524" y="1428207"/>
            <a:ext cx="7420110" cy="5277394"/>
            <a:chOff x="539524" y="1613049"/>
            <a:chExt cx="8160339" cy="6055691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24" y="1613049"/>
              <a:ext cx="7881665" cy="1449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24" y="3062905"/>
              <a:ext cx="8160339" cy="4605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6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08" y="87923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비디오 재생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6275" y="527511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비디오를 재생하는 앱을 작성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4532" y="896843"/>
            <a:ext cx="5506799" cy="50113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안드로이드의 멀티미디어 지원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7654" y="13130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멀티미디어 재생</a:t>
            </a:r>
            <a:r>
              <a:rPr lang="en-US" altLang="ko-KR" dirty="0"/>
              <a:t>-&gt;</a:t>
            </a:r>
            <a:r>
              <a:rPr lang="en-US" altLang="ko-KR" b="1" dirty="0" err="1"/>
              <a:t>MediaPlayer</a:t>
            </a:r>
            <a:r>
              <a:rPr lang="en-US" altLang="ko-KR" b="1" dirty="0"/>
              <a:t> </a:t>
            </a:r>
            <a:r>
              <a:rPr lang="ko-KR" altLang="en-US" dirty="0"/>
              <a:t>클래스를 사용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멀티미디어 녹화</a:t>
            </a:r>
            <a:r>
              <a:rPr lang="en-US" altLang="ko-KR" dirty="0"/>
              <a:t>-&gt;</a:t>
            </a:r>
            <a:r>
              <a:rPr lang="en-US" altLang="ko-KR" b="1" dirty="0"/>
              <a:t> </a:t>
            </a:r>
            <a:r>
              <a:rPr lang="en-US" altLang="ko-KR" b="1" dirty="0" err="1"/>
              <a:t>MediaRecorder</a:t>
            </a:r>
            <a:r>
              <a:rPr lang="en-US" altLang="ko-KR" b="1" dirty="0"/>
              <a:t> </a:t>
            </a:r>
            <a:r>
              <a:rPr lang="ko-KR" altLang="en-US" dirty="0"/>
              <a:t>클래스를 사용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44531" y="2090474"/>
            <a:ext cx="5506799" cy="50113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안드로이드의 멀티미디어 파일 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지원형식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171B9603-F53C-444D-8316-EA9060A7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712" y="1636191"/>
            <a:ext cx="4863322" cy="50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95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14300"/>
            <a:ext cx="4082444" cy="36048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비디오 재생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568569" y="586798"/>
            <a:ext cx="9278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ko-KR" dirty="0" err="1"/>
              <a:t>MediaPlayer</a:t>
            </a:r>
            <a:r>
              <a:rPr lang="en-US" altLang="ko-KR" dirty="0"/>
              <a:t> </a:t>
            </a:r>
            <a:r>
              <a:rPr lang="ko-KR" altLang="en-US" dirty="0"/>
              <a:t>클래스는 오디오 재생 뿐만 아니라 비디오 재생도 담당</a:t>
            </a:r>
            <a:endParaRPr lang="en-US" altLang="ko-KR" dirty="0"/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ko-KR" dirty="0" err="1"/>
              <a:t>VideoView</a:t>
            </a:r>
            <a:r>
              <a:rPr lang="en-US" altLang="ko-KR" dirty="0"/>
              <a:t> </a:t>
            </a:r>
            <a:r>
              <a:rPr lang="ko-KR" altLang="en-US" dirty="0"/>
              <a:t>클래스는 </a:t>
            </a:r>
            <a:r>
              <a:rPr lang="en-US" altLang="ko-KR" dirty="0" err="1"/>
              <a:t>MediaPlayer</a:t>
            </a:r>
            <a:r>
              <a:rPr lang="en-US" altLang="ko-KR" dirty="0"/>
              <a:t> </a:t>
            </a:r>
            <a:r>
              <a:rPr lang="ko-KR" altLang="en-US" dirty="0"/>
              <a:t>객체의 생성과 초기화를 담당한다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68569" y="1345142"/>
            <a:ext cx="24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VideoView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22CA54-5D89-43B3-8531-CA34DDEAC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9847806" cy="36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926C12-E2B5-4879-9999-031A7A36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64" y="811115"/>
            <a:ext cx="5953125" cy="4791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862" y="202223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비디오 재생 </a:t>
            </a:r>
            <a:r>
              <a:rPr lang="ko-KR" altLang="en-US" dirty="0" err="1" smtClean="0"/>
              <a:t>실습예제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400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5">
            <a:extLst>
              <a:ext uri="{FF2B5EF4-FFF2-40B4-BE49-F238E27FC236}">
                <a16:creationId xmlns:a16="http://schemas.microsoft.com/office/drawing/2014/main" id="{55988073-EA76-4ABF-B1F1-F77F0ED8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3" y="872170"/>
            <a:ext cx="10589676" cy="46318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446" y="228600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사용자 인터페이스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724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" y="10550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주요코드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13239" y="861208"/>
            <a:ext cx="11260015" cy="35394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public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class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MainActivity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extends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AppCompatActivity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{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VideoView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videoview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600" dirty="0">
                <a:solidFill>
                  <a:srgbClr val="8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@</a:t>
            </a:r>
            <a:r>
              <a:rPr lang="ko-KR" altLang="ko-KR" sz="1600" dirty="0" err="1">
                <a:solidFill>
                  <a:srgbClr val="8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Override</a:t>
            </a:r>
            <a:r>
              <a:rPr lang="ko-KR" altLang="ko-KR" sz="1600" dirty="0">
                <a:solidFill>
                  <a:srgbClr val="8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600" dirty="0">
                <a:solidFill>
                  <a:srgbClr val="8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8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public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void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onCreate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Bundle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savedInstanceState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 {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super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.onCreate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savedInstanceState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.setContentView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R.layout.</a:t>
            </a:r>
            <a:r>
              <a:rPr lang="ko-KR" altLang="ko-KR" sz="1600" b="1" i="1" dirty="0" err="1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activity_main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600" b="1" dirty="0" err="1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videoview</a:t>
            </a:r>
            <a:r>
              <a:rPr lang="ko-KR" altLang="ko-KR" sz="16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(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VideoView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.findViewById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R.id.</a:t>
            </a:r>
            <a:r>
              <a:rPr lang="ko-KR" altLang="ko-KR" sz="1600" b="1" i="1" dirty="0" err="1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videoview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MediaController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mc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new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MediaController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600" b="1" dirty="0" err="1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videoview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.setMediaController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mc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600" b="1" dirty="0" err="1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videoview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.setVideoURI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Uri.</a:t>
            </a:r>
            <a:r>
              <a:rPr lang="ko-KR" altLang="ko-KR" sz="1600" i="1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parse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1600" b="1" dirty="0" err="1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android.resource</a:t>
            </a:r>
            <a:r>
              <a:rPr lang="ko-KR" altLang="ko-KR" sz="16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://" 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getPackageName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+ </a:t>
            </a:r>
            <a:r>
              <a:rPr lang="ko-KR" altLang="ko-KR" sz="16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"/" 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R.raw.</a:t>
            </a:r>
            <a:r>
              <a:rPr lang="ko-KR" altLang="ko-KR" sz="1600" b="1" i="1" dirty="0" err="1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trailer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));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600" b="1" dirty="0" err="1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videoview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.start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endParaRPr lang="ko-KR" altLang="ko-K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53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1E094BDA-C1F0-4CE5-A49B-DCD56D28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368"/>
            <a:ext cx="12061003" cy="3249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" y="290146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메니페스트</a:t>
            </a:r>
            <a:r>
              <a:rPr lang="ko-KR" altLang="en-US" dirty="0" smtClean="0"/>
              <a:t> 파일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63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250" t="10390" r="38875" b="5166"/>
          <a:stretch/>
        </p:blipFill>
        <p:spPr>
          <a:xfrm>
            <a:off x="735105" y="0"/>
            <a:ext cx="3227295" cy="67014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8300" t="9852" r="38405" b="5644"/>
          <a:stretch/>
        </p:blipFill>
        <p:spPr>
          <a:xfrm>
            <a:off x="4580964" y="60573"/>
            <a:ext cx="3245224" cy="66220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8341" t="10328" r="38428" b="5673"/>
          <a:stretch/>
        </p:blipFill>
        <p:spPr>
          <a:xfrm>
            <a:off x="8292352" y="179294"/>
            <a:ext cx="3209365" cy="652731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433146" y="4079631"/>
            <a:ext cx="747346" cy="8176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215662" y="1195754"/>
            <a:ext cx="2365302" cy="3297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5864469" y="1019908"/>
            <a:ext cx="2690446" cy="1951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361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447" r="41793" b="39962"/>
          <a:stretch/>
        </p:blipFill>
        <p:spPr>
          <a:xfrm>
            <a:off x="457620" y="369332"/>
            <a:ext cx="8934878" cy="5222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385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0569" y="55919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"&gt;VideoPlay1&lt;/string&gt;</a:t>
            </a:r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36151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02" y="353379"/>
            <a:ext cx="28765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582" y="1486582"/>
            <a:ext cx="79343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54" y="4487211"/>
            <a:ext cx="7877856" cy="172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6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551" y="129396"/>
            <a:ext cx="487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res/</a:t>
            </a:r>
            <a:r>
              <a:rPr lang="en-US" altLang="ko-KR" dirty="0" err="1" smtClean="0"/>
              <a:t>drawable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trail.mp4</a:t>
            </a:r>
            <a:r>
              <a:rPr lang="ko-KR" altLang="en-US" dirty="0" smtClean="0"/>
              <a:t>파일을 추가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3471" t="23110" r="61065" b="48642"/>
          <a:stretch/>
        </p:blipFill>
        <p:spPr>
          <a:xfrm>
            <a:off x="536330" y="885780"/>
            <a:ext cx="8781672" cy="32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02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9" y="457823"/>
            <a:ext cx="11118650" cy="62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9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2369" y="487575"/>
            <a:ext cx="84757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VideoView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videoview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="358dp" 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="105dp"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="horizontal"&gt;</a:t>
            </a:r>
          </a:p>
        </p:txBody>
      </p:sp>
    </p:spTree>
    <p:extLst>
      <p:ext uri="{BB962C8B-B14F-4D97-AF65-F5344CB8AC3E}">
        <p14:creationId xmlns:p14="http://schemas.microsoft.com/office/powerpoint/2010/main" val="4015284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770" y="926860"/>
            <a:ext cx="88098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&lt;</a:t>
            </a:r>
            <a:r>
              <a:rPr lang="en-US" altLang="ko-KR" dirty="0" err="1"/>
              <a:t>ImageButton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="@+id/imageButton4"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app:srcCompat</a:t>
            </a:r>
            <a:r>
              <a:rPr lang="en-US" altLang="ko-KR" dirty="0"/>
              <a:t>="@</a:t>
            </a:r>
            <a:r>
              <a:rPr lang="en-US" altLang="ko-KR" dirty="0" err="1"/>
              <a:t>android:drawable</a:t>
            </a:r>
            <a:r>
              <a:rPr lang="en-US" altLang="ko-KR" dirty="0"/>
              <a:t>/</a:t>
            </a:r>
            <a:r>
              <a:rPr lang="en-US" altLang="ko-KR" dirty="0" err="1"/>
              <a:t>ic_media_previous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ImageButton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imageButton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app:srcCompat</a:t>
            </a:r>
            <a:r>
              <a:rPr lang="en-US" altLang="ko-KR" dirty="0"/>
              <a:t>="@</a:t>
            </a:r>
            <a:r>
              <a:rPr lang="en-US" altLang="ko-KR" dirty="0" err="1"/>
              <a:t>android:drawable</a:t>
            </a:r>
            <a:r>
              <a:rPr lang="en-US" altLang="ko-KR" dirty="0"/>
              <a:t>/</a:t>
            </a:r>
            <a:r>
              <a:rPr lang="en-US" altLang="ko-KR" dirty="0" err="1"/>
              <a:t>ic_media_play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671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3915" y="889844"/>
            <a:ext cx="85900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ImageButton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="@+id/imageButton2"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app:srcCompat</a:t>
            </a:r>
            <a:r>
              <a:rPr lang="en-US" altLang="ko-KR" dirty="0"/>
              <a:t>="@</a:t>
            </a:r>
            <a:r>
              <a:rPr lang="en-US" altLang="ko-KR" dirty="0" err="1"/>
              <a:t>android:drawable</a:t>
            </a:r>
            <a:r>
              <a:rPr lang="en-US" altLang="ko-KR" dirty="0"/>
              <a:t>/</a:t>
            </a:r>
            <a:r>
              <a:rPr lang="en-US" altLang="ko-KR" dirty="0" err="1"/>
              <a:t>ic_media_pause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ImageButton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="@+id/imageButton3"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app:srcCompat</a:t>
            </a:r>
            <a:r>
              <a:rPr lang="en-US" altLang="ko-KR" dirty="0"/>
              <a:t>="@</a:t>
            </a:r>
            <a:r>
              <a:rPr lang="en-US" altLang="ko-KR" dirty="0" err="1"/>
              <a:t>android:drawable</a:t>
            </a:r>
            <a:r>
              <a:rPr lang="en-US" altLang="ko-KR" dirty="0"/>
              <a:t>/</a:t>
            </a:r>
            <a:r>
              <a:rPr lang="en-US" altLang="ko-KR" dirty="0" err="1"/>
              <a:t>ic_media_next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854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[MainActivity.java]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242" r="9417" b="20820"/>
          <a:stretch/>
        </p:blipFill>
        <p:spPr>
          <a:xfrm>
            <a:off x="156389" y="553914"/>
            <a:ext cx="11741148" cy="560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91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8407" y="281354"/>
            <a:ext cx="11095892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android.net.Uri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android.os.Environment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android.util.Log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android.widget.MediaController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android.widget.VideoView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VideoView</a:t>
            </a:r>
            <a:r>
              <a:rPr lang="en-US" altLang="ko-KR" dirty="0"/>
              <a:t> </a:t>
            </a:r>
            <a:r>
              <a:rPr lang="en-US" altLang="ko-KR" dirty="0" err="1"/>
              <a:t>videoview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this.setContentView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</a:t>
            </a:r>
            <a:r>
              <a:rPr lang="en-US" altLang="ko-KR" dirty="0"/>
              <a:t> = (</a:t>
            </a:r>
            <a:r>
              <a:rPr lang="en-US" altLang="ko-KR" dirty="0" err="1"/>
              <a:t>VideoView</a:t>
            </a:r>
            <a:r>
              <a:rPr lang="en-US" altLang="ko-KR" dirty="0"/>
              <a:t>) </a:t>
            </a:r>
            <a:r>
              <a:rPr lang="en-US" altLang="ko-KR" dirty="0" err="1"/>
              <a:t>this.findViewById</a:t>
            </a:r>
            <a:r>
              <a:rPr lang="en-US" altLang="ko-KR" dirty="0"/>
              <a:t>(</a:t>
            </a:r>
            <a:r>
              <a:rPr lang="en-US" altLang="ko-KR" dirty="0" err="1"/>
              <a:t>R.id.videoview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MediaController</a:t>
            </a:r>
            <a:r>
              <a:rPr lang="en-US" altLang="ko-KR" dirty="0"/>
              <a:t> mc = new </a:t>
            </a:r>
            <a:r>
              <a:rPr lang="en-US" altLang="ko-KR" dirty="0" err="1"/>
              <a:t>MediaController</a:t>
            </a:r>
            <a:r>
              <a:rPr lang="en-US" altLang="ko-KR" dirty="0"/>
              <a:t>(this);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videoview.setMediaController</a:t>
            </a:r>
            <a:r>
              <a:rPr lang="en-US" altLang="ko-KR" dirty="0"/>
              <a:t>(mc);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videoview.setVideoURI</a:t>
            </a:r>
            <a:r>
              <a:rPr lang="en-US" altLang="ko-KR" dirty="0"/>
              <a:t>(</a:t>
            </a:r>
            <a:r>
              <a:rPr lang="en-US" altLang="ko-KR" dirty="0" err="1"/>
              <a:t>Uri.parse</a:t>
            </a:r>
            <a:r>
              <a:rPr lang="en-US" altLang="ko-KR" dirty="0"/>
              <a:t>("</a:t>
            </a:r>
            <a:r>
              <a:rPr lang="en-US" altLang="ko-KR" dirty="0" err="1"/>
              <a:t>android.resource</a:t>
            </a:r>
            <a:r>
              <a:rPr lang="en-US" altLang="ko-KR" dirty="0"/>
              <a:t>://" + </a:t>
            </a:r>
            <a:r>
              <a:rPr lang="en-US" altLang="ko-KR" dirty="0" err="1"/>
              <a:t>getPackageName</a:t>
            </a:r>
            <a:r>
              <a:rPr lang="en-US" altLang="ko-KR" dirty="0"/>
              <a:t>() + "/" + </a:t>
            </a:r>
            <a:r>
              <a:rPr lang="en-US" altLang="ko-KR" dirty="0" err="1"/>
              <a:t>R.raw.trailer</a:t>
            </a:r>
            <a:r>
              <a:rPr lang="en-US" altLang="ko-KR" dirty="0"/>
              <a:t>));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videoview.start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360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8338" b="32772"/>
          <a:stretch/>
        </p:blipFill>
        <p:spPr>
          <a:xfrm>
            <a:off x="138023" y="624210"/>
            <a:ext cx="11734013" cy="54336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[AndroidManifest.xml]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126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2031" y="518142"/>
            <a:ext cx="1206890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package="kr.co.company.videoplay1"&gt;</a:t>
            </a:r>
          </a:p>
          <a:p>
            <a:r>
              <a:rPr lang="en-US" altLang="ko-KR" dirty="0"/>
              <a:t>    &lt;uses-permission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android.permission.INTERNET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&lt;uses-permission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android.permission.READ_EXTERNAL_STORAGE</a:t>
            </a:r>
            <a:r>
              <a:rPr lang="en-US" altLang="ko-KR" dirty="0"/>
              <a:t>"&gt;&lt;/uses-permission&gt;</a:t>
            </a:r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489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0370" t="16440" r="40331" b="12081"/>
          <a:stretch/>
        </p:blipFill>
        <p:spPr>
          <a:xfrm>
            <a:off x="7438293" y="1097410"/>
            <a:ext cx="2914682" cy="56726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0236" t="16862" r="40259" b="12020"/>
          <a:stretch/>
        </p:blipFill>
        <p:spPr>
          <a:xfrm>
            <a:off x="1661746" y="1097410"/>
            <a:ext cx="3094892" cy="5672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184" y="0"/>
            <a:ext cx="3201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실습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비디오 재생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Video1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프로젝트</a:t>
            </a:r>
          </a:p>
        </p:txBody>
      </p:sp>
      <p:sp>
        <p:nvSpPr>
          <p:cNvPr id="6" name="타원 5"/>
          <p:cNvSpPr/>
          <p:nvPr/>
        </p:nvSpPr>
        <p:spPr>
          <a:xfrm>
            <a:off x="2892669" y="5064369"/>
            <a:ext cx="624254" cy="6594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534508" y="1916723"/>
            <a:ext cx="3903785" cy="348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4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02" y="353379"/>
            <a:ext cx="28765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93" y="1657488"/>
            <a:ext cx="8342811" cy="215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87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9470" b="50319"/>
          <a:stretch/>
        </p:blipFill>
        <p:spPr>
          <a:xfrm>
            <a:off x="277908" y="457200"/>
            <a:ext cx="11708824" cy="5405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385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19483" y="45469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"&gt;Myvideo1&lt;/string&gt;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name="title1"&gt;</a:t>
            </a:r>
            <a:r>
              <a:rPr lang="ko-KR" altLang="en-US" dirty="0"/>
              <a:t>분수대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name="place1"&gt;</a:t>
            </a:r>
            <a:r>
              <a:rPr lang="ko-KR" altLang="en-US" dirty="0"/>
              <a:t>예술의 전당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name="time1"&gt;00:00:12&lt;/string&gt;</a:t>
            </a:r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4218026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551" y="129396"/>
            <a:ext cx="545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res/raw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fountain_night.mp4</a:t>
            </a:r>
            <a:r>
              <a:rPr lang="ko-KR" altLang="en-US" dirty="0" smtClean="0"/>
              <a:t>파일을 추가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72001" b="55719"/>
          <a:stretch/>
        </p:blipFill>
        <p:spPr>
          <a:xfrm>
            <a:off x="900204" y="668216"/>
            <a:ext cx="6652388" cy="59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97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551" y="129396"/>
            <a:ext cx="538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res/</a:t>
            </a:r>
            <a:r>
              <a:rPr lang="en-US" altLang="ko-KR" dirty="0" err="1" smtClean="0"/>
              <a:t>drawable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shape_list.xml</a:t>
            </a:r>
            <a:r>
              <a:rPr lang="ko-KR" altLang="en-US" dirty="0" smtClean="0"/>
              <a:t>파일을 추가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4415" b="22506"/>
          <a:stretch/>
        </p:blipFill>
        <p:spPr>
          <a:xfrm>
            <a:off x="539261" y="568053"/>
            <a:ext cx="10055470" cy="57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5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74785" y="320356"/>
            <a:ext cx="852853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&lt;shape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android:shape</a:t>
            </a:r>
            <a:r>
              <a:rPr lang="en-US" altLang="ko-KR" sz="1600" dirty="0"/>
              <a:t>="rectangle"  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&lt;solid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android:color</a:t>
            </a:r>
            <a:r>
              <a:rPr lang="en-US" altLang="ko-KR" sz="1600" dirty="0"/>
              <a:t>="#2261380B" &gt;</a:t>
            </a:r>
          </a:p>
          <a:p>
            <a:r>
              <a:rPr lang="en-US" altLang="ko-KR" sz="1600" dirty="0"/>
              <a:t>    &lt;/solid&gt;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&lt;stroke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android:width</a:t>
            </a:r>
            <a:r>
              <a:rPr lang="en-US" altLang="ko-KR" sz="1600" dirty="0"/>
              <a:t>="1dp"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android:color</a:t>
            </a:r>
            <a:r>
              <a:rPr lang="en-US" altLang="ko-KR" sz="1600" dirty="0"/>
              <a:t>="#61380B" &gt;</a:t>
            </a:r>
          </a:p>
          <a:p>
            <a:r>
              <a:rPr lang="en-US" altLang="ko-KR" sz="1600" dirty="0"/>
              <a:t>    &lt;/stroke&gt;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&lt;padding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android:left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android:top</a:t>
            </a:r>
            <a:r>
              <a:rPr lang="en-US" altLang="ko-KR" sz="1600" dirty="0"/>
              <a:t>="5dp"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android:right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android:bottom</a:t>
            </a:r>
            <a:r>
              <a:rPr lang="en-US" altLang="ko-KR" sz="1600" dirty="0"/>
              <a:t>="5dp"    &gt;</a:t>
            </a:r>
          </a:p>
          <a:p>
            <a:r>
              <a:rPr lang="en-US" altLang="ko-KR" sz="1600" dirty="0"/>
              <a:t>    &lt;/padding&gt;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&lt;corners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android:radius</a:t>
            </a:r>
            <a:r>
              <a:rPr lang="en-US" altLang="ko-KR" sz="1600" dirty="0"/>
              <a:t>="10dp"   &gt;</a:t>
            </a:r>
          </a:p>
          <a:p>
            <a:r>
              <a:rPr lang="en-US" altLang="ko-KR" sz="1600" dirty="0"/>
              <a:t>    &lt;/corners&gt;</a:t>
            </a:r>
          </a:p>
          <a:p>
            <a:r>
              <a:rPr lang="en-US" altLang="ko-KR" sz="1600" dirty="0"/>
              <a:t>&lt;/shape&gt;</a:t>
            </a:r>
          </a:p>
        </p:txBody>
      </p:sp>
    </p:spTree>
    <p:extLst>
      <p:ext uri="{BB962C8B-B14F-4D97-AF65-F5344CB8AC3E}">
        <p14:creationId xmlns:p14="http://schemas.microsoft.com/office/powerpoint/2010/main" val="268299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7885" b="7014"/>
          <a:stretch/>
        </p:blipFill>
        <p:spPr>
          <a:xfrm>
            <a:off x="259976" y="527236"/>
            <a:ext cx="8497162" cy="616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807" y="0"/>
            <a:ext cx="10832123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xmlns:app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/res-auto"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xmlns:tools</a:t>
            </a:r>
            <a:r>
              <a:rPr lang="en-US" altLang="ko-KR" sz="1600" dirty="0"/>
              <a:t>="http://schemas.android.com/tools"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fill_parent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fill_parent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tools:context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"&gt;</a:t>
            </a:r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android:background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drawable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shape_list</a:t>
            </a:r>
            <a:r>
              <a:rPr lang="en-US" altLang="ko-KR" sz="1600" dirty="0" smtClean="0"/>
              <a:t>"&gt;</a:t>
            </a:r>
            <a:endParaRPr lang="en-US" altLang="ko-KR" sz="1600" dirty="0"/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="@string/title1"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="20sp" /&gt;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android:layout_weight</a:t>
            </a:r>
            <a:r>
              <a:rPr lang="en-US" altLang="ko-KR" sz="1600" dirty="0"/>
              <a:t>="1"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="@string/place1"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android:gravity</a:t>
            </a:r>
            <a:r>
              <a:rPr lang="en-US" altLang="ko-KR" sz="1600" dirty="0"/>
              <a:t>="left" /&gt;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2913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9439" y="48765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="@string/time1"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="right" /&gt;</a:t>
            </a:r>
          </a:p>
          <a:p>
            <a:r>
              <a:rPr lang="en-US" altLang="ko-KR" dirty="0"/>
              <a:t>    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VideoView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videoview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android:layout_marginTop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android:visibility</a:t>
            </a:r>
            <a:r>
              <a:rPr lang="en-US" altLang="ko-KR" dirty="0"/>
              <a:t>="invisible" </a:t>
            </a:r>
            <a:r>
              <a:rPr lang="en-US" altLang="ko-KR" dirty="0" smtClean="0"/>
              <a:t>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012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[MainActivity.java]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8564" b="7650"/>
          <a:stretch/>
        </p:blipFill>
        <p:spPr>
          <a:xfrm>
            <a:off x="236876" y="369332"/>
            <a:ext cx="10041332" cy="64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6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0984" y="412964"/>
            <a:ext cx="938432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com.example.myvideo_1;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android.net.Uri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android.widget.MediaController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android.widget.VideoView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/>
              <a:t>VideoView</a:t>
            </a:r>
            <a:r>
              <a:rPr lang="en-US" altLang="ko-KR" dirty="0"/>
              <a:t> </a:t>
            </a:r>
            <a:r>
              <a:rPr lang="en-US" altLang="ko-KR" dirty="0" err="1"/>
              <a:t>videoView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MediaController</a:t>
            </a:r>
            <a:r>
              <a:rPr lang="en-US" altLang="ko-KR" dirty="0"/>
              <a:t> </a:t>
            </a:r>
            <a:r>
              <a:rPr lang="en-US" altLang="ko-KR" dirty="0" err="1"/>
              <a:t>mediaController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Uri video</a:t>
            </a:r>
            <a:r>
              <a:rPr lang="en-US" altLang="ko-KR" dirty="0" smtClean="0"/>
              <a:t>;</a:t>
            </a:r>
          </a:p>
          <a:p>
            <a:endParaRPr lang="en-US" altLang="ko-KR" dirty="0" smtClean="0"/>
          </a:p>
          <a:p>
            <a:r>
              <a:rPr lang="en-US" altLang="ko-KR" dirty="0"/>
              <a:t>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3065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2708" y="1065772"/>
            <a:ext cx="108497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err="1" smtClean="0"/>
              <a:t>videoView</a:t>
            </a:r>
            <a:r>
              <a:rPr lang="en-US" altLang="ko-KR" dirty="0" smtClean="0"/>
              <a:t> </a:t>
            </a:r>
            <a:r>
              <a:rPr lang="en-US" altLang="ko-KR" dirty="0"/>
              <a:t>= (</a:t>
            </a:r>
            <a:r>
              <a:rPr lang="en-US" altLang="ko-KR" dirty="0" err="1"/>
              <a:t>VideoView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R.id.videoview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mediaController</a:t>
            </a:r>
            <a:r>
              <a:rPr lang="en-US" altLang="ko-KR" dirty="0"/>
              <a:t> = new </a:t>
            </a:r>
            <a:r>
              <a:rPr lang="en-US" altLang="ko-KR" dirty="0" err="1"/>
              <a:t>MediaController</a:t>
            </a:r>
            <a:r>
              <a:rPr lang="en-US" altLang="ko-KR" dirty="0"/>
              <a:t>(this);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mediaController.setAnchorView</a:t>
            </a:r>
            <a:r>
              <a:rPr lang="en-US" altLang="ko-KR" dirty="0"/>
              <a:t>(</a:t>
            </a:r>
            <a:r>
              <a:rPr lang="en-US" altLang="ko-KR" dirty="0" err="1"/>
              <a:t>videoView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video = </a:t>
            </a:r>
            <a:r>
              <a:rPr lang="en-US" altLang="ko-KR" dirty="0" err="1"/>
              <a:t>Uri.parse</a:t>
            </a:r>
            <a:r>
              <a:rPr lang="en-US" altLang="ko-KR" dirty="0"/>
              <a:t>("</a:t>
            </a:r>
            <a:r>
              <a:rPr lang="en-US" altLang="ko-KR" dirty="0" err="1"/>
              <a:t>android.resource</a:t>
            </a:r>
            <a:r>
              <a:rPr lang="en-US" altLang="ko-KR" dirty="0"/>
              <a:t>://"+</a:t>
            </a:r>
            <a:r>
              <a:rPr lang="en-US" altLang="ko-KR" dirty="0" err="1"/>
              <a:t>getPackageName</a:t>
            </a:r>
            <a:r>
              <a:rPr lang="en-US" altLang="ko-KR" dirty="0"/>
              <a:t>()+"/raw/</a:t>
            </a:r>
            <a:r>
              <a:rPr lang="en-US" altLang="ko-KR" dirty="0" err="1"/>
              <a:t>fountain_night</a:t>
            </a:r>
            <a:r>
              <a:rPr lang="en-US" altLang="ko-KR" dirty="0"/>
              <a:t>");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videoView.setMediaController</a:t>
            </a:r>
            <a:r>
              <a:rPr lang="en-US" altLang="ko-KR" dirty="0"/>
              <a:t>(</a:t>
            </a:r>
            <a:r>
              <a:rPr lang="en-US" altLang="ko-KR" dirty="0" err="1"/>
              <a:t>mediaController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videoView.setVideoURI</a:t>
            </a:r>
            <a:r>
              <a:rPr lang="en-US" altLang="ko-KR" dirty="0"/>
              <a:t>(video);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videoView.start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videoView.setVisibility</a:t>
            </a:r>
            <a:r>
              <a:rPr lang="en-US" altLang="ko-KR" dirty="0"/>
              <a:t>(</a:t>
            </a:r>
            <a:r>
              <a:rPr lang="en-US" altLang="ko-KR" dirty="0" err="1"/>
              <a:t>View.VISIBLE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494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929" y="272687"/>
            <a:ext cx="34956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929" y="896625"/>
            <a:ext cx="5927952" cy="58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8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[AndroidManifest.xml]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8788" b="26748"/>
          <a:stretch/>
        </p:blipFill>
        <p:spPr>
          <a:xfrm>
            <a:off x="43651" y="546847"/>
            <a:ext cx="11650118" cy="59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61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0485" y="205891"/>
            <a:ext cx="1168204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&lt;manifest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xmlns:tools</a:t>
            </a:r>
            <a:r>
              <a:rPr lang="en-US" altLang="ko-KR" sz="1600" dirty="0"/>
              <a:t>="http://schemas.android.com/tools"&gt;</a:t>
            </a:r>
          </a:p>
          <a:p>
            <a:r>
              <a:rPr lang="en-US" altLang="ko-KR" sz="1600" dirty="0"/>
              <a:t>    &lt;uses-permission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android.permission.INTERNET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&lt;uses-permission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android.permission.READ_EXTERNAL_STORAGE</a:t>
            </a:r>
            <a:r>
              <a:rPr lang="en-US" altLang="ko-KR" sz="1600" dirty="0"/>
              <a:t>"&gt;&lt;/uses-permission&gt;</a:t>
            </a:r>
          </a:p>
          <a:p>
            <a:r>
              <a:rPr lang="en-US" altLang="ko-KR" sz="1600" dirty="0"/>
              <a:t>    &lt;application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android:allowBackup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android:dataExtractionRules</a:t>
            </a:r>
            <a:r>
              <a:rPr lang="en-US" altLang="ko-KR" sz="1600" dirty="0"/>
              <a:t>="@xml/</a:t>
            </a:r>
            <a:r>
              <a:rPr lang="en-US" altLang="ko-KR" sz="1600" dirty="0" err="1"/>
              <a:t>data_extraction_rules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android:fullBackupContent</a:t>
            </a:r>
            <a:r>
              <a:rPr lang="en-US" altLang="ko-KR" sz="1600" dirty="0"/>
              <a:t>="@xml/</a:t>
            </a:r>
            <a:r>
              <a:rPr lang="en-US" altLang="ko-KR" sz="1600" dirty="0" err="1"/>
              <a:t>backup_rules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android:icon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mipmap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ic_launcher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android:label</a:t>
            </a:r>
            <a:r>
              <a:rPr lang="en-US" altLang="ko-KR" sz="1600" dirty="0"/>
              <a:t>="@string/</a:t>
            </a:r>
            <a:r>
              <a:rPr lang="en-US" altLang="ko-KR" sz="1600" dirty="0" err="1"/>
              <a:t>app_name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android:supportsRtl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android:theme</a:t>
            </a:r>
            <a:r>
              <a:rPr lang="en-US" altLang="ko-KR" sz="1600" dirty="0"/>
              <a:t>="@style/Theme.Myvideo_1"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tools:targetApi</a:t>
            </a:r>
            <a:r>
              <a:rPr lang="en-US" altLang="ko-KR" sz="1600" dirty="0"/>
              <a:t>="31"&gt;</a:t>
            </a:r>
          </a:p>
          <a:p>
            <a:r>
              <a:rPr lang="en-US" altLang="ko-KR" sz="1600" dirty="0"/>
              <a:t>        &lt;activity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android:exported</a:t>
            </a:r>
            <a:r>
              <a:rPr lang="en-US" altLang="ko-KR" sz="1600" dirty="0"/>
              <a:t>="true"&gt;</a:t>
            </a:r>
          </a:p>
          <a:p>
            <a:r>
              <a:rPr lang="en-US" altLang="ko-KR" sz="1600" dirty="0"/>
              <a:t>            &lt;intent-filter&gt;</a:t>
            </a:r>
          </a:p>
          <a:p>
            <a:r>
              <a:rPr lang="en-US" altLang="ko-KR" sz="1600" dirty="0"/>
              <a:t>                &lt;action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android.intent.action.MAIN</a:t>
            </a:r>
            <a:r>
              <a:rPr lang="en-US" altLang="ko-KR" sz="1600" dirty="0"/>
              <a:t>" 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    &lt;category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android.intent.category.LAUNCHER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        &lt;/intent-filter&gt;</a:t>
            </a:r>
          </a:p>
          <a:p>
            <a:r>
              <a:rPr lang="en-US" altLang="ko-KR" sz="1600" dirty="0"/>
              <a:t>        &lt;/activity&gt;</a:t>
            </a:r>
          </a:p>
          <a:p>
            <a:r>
              <a:rPr lang="en-US" altLang="ko-KR" sz="1600" dirty="0"/>
              <a:t>    &lt;/application&gt;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&lt;/manifest&gt;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360485" y="975946"/>
            <a:ext cx="11166230" cy="50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827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258" y="198045"/>
            <a:ext cx="3171028" cy="65810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8560" t="10116" r="39173" b="4552"/>
          <a:stretch/>
        </p:blipFill>
        <p:spPr>
          <a:xfrm>
            <a:off x="4537166" y="597928"/>
            <a:ext cx="3094557" cy="6089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8250" t="10268" r="38522" b="-5"/>
          <a:stretch/>
        </p:blipFill>
        <p:spPr>
          <a:xfrm>
            <a:off x="194257" y="597928"/>
            <a:ext cx="2970816" cy="615690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3153"/>
            <a:ext cx="3946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marR="0" lvl="0" indent="-571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Video2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19645" y="3808495"/>
            <a:ext cx="560173" cy="683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V="1">
            <a:off x="2699732" y="2011681"/>
            <a:ext cx="1837434" cy="1796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592389" y="1336431"/>
            <a:ext cx="2577988" cy="744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028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[string.xml]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8" t="57" r="44290" b="47608"/>
          <a:stretch/>
        </p:blipFill>
        <p:spPr>
          <a:xfrm>
            <a:off x="184639" y="369331"/>
            <a:ext cx="8938112" cy="47389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46077" y="4250931"/>
            <a:ext cx="6096000" cy="2031325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ko-KR" altLang="en-US" dirty="0"/>
              <a:t>동영상</a:t>
            </a:r>
            <a:r>
              <a:rPr lang="en-US" altLang="ko-KR" dirty="0"/>
              <a:t>2&lt;/string&gt;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name="title1"&gt;</a:t>
            </a:r>
            <a:r>
              <a:rPr lang="ko-KR" altLang="en-US" dirty="0"/>
              <a:t>분수대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name="place1"&gt;</a:t>
            </a:r>
            <a:r>
              <a:rPr lang="ko-KR" altLang="en-US" dirty="0"/>
              <a:t>예술의 전당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name="time1"&gt;00:00:12&lt;/string&gt;</a:t>
            </a:r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2204297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700" y="1704755"/>
            <a:ext cx="4973300" cy="29135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9425" r="45402" b="36671"/>
          <a:stretch/>
        </p:blipFill>
        <p:spPr>
          <a:xfrm>
            <a:off x="0" y="1112924"/>
            <a:ext cx="6570095" cy="297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8723"/>
            <a:ext cx="1212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비디오 파일의 복사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폴더에 비디오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 저장을 위한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raw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폴더를 만들고  비디오 리소스로 만든 파일 저장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(res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New  Directory)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7419" y="18023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833946" y="1773142"/>
            <a:ext cx="735434" cy="427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767754" y="1565031"/>
            <a:ext cx="2066192" cy="42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59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950" y="2631135"/>
            <a:ext cx="6430529" cy="3997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7075" y="4981"/>
            <a:ext cx="11301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출력모양의 편집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Drawable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폴더에서 오른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쪽 버튼을 눌러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new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drawable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resource file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을 클릭하여 파일명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shape_list.xml,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  shape_on.xml)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을 생성한다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39990" y="2892669"/>
            <a:ext cx="1491048" cy="29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-10" t="21545" r="47722" b="48098"/>
          <a:stretch/>
        </p:blipFill>
        <p:spPr>
          <a:xfrm>
            <a:off x="197075" y="1060970"/>
            <a:ext cx="5996730" cy="226252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5169877" y="1406769"/>
            <a:ext cx="1661746" cy="148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3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[shape_list.xml]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5610" b="39983"/>
          <a:stretch/>
        </p:blipFill>
        <p:spPr>
          <a:xfrm>
            <a:off x="139082" y="497148"/>
            <a:ext cx="10163157" cy="630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6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3475" y="-122358"/>
            <a:ext cx="934429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&lt;shape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xmlns:android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="http://schemas.android.com/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apk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/res/android"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android:shape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="rectangle" 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&lt;solid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android:color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="#2261380B"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&lt;/solid&gt;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&lt;stroke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android:width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="1dp"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android:color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="#61380B"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&lt;/stroke&gt;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&lt;padding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android:left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="10dp"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android:top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="5dp"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android:right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="10dp"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android:bottom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="5dp"   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&lt;/padding&gt;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&lt;corners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android:radius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="10dp"  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&lt;/corners&gt;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&lt;/shape&gt;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135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[shape_on.xml]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412" b="39991"/>
          <a:stretch/>
        </p:blipFill>
        <p:spPr>
          <a:xfrm>
            <a:off x="147962" y="435006"/>
            <a:ext cx="9692724" cy="64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51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4995" y="-122358"/>
            <a:ext cx="7855131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&lt;shape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xmlns:android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="http://schemas.android.com/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apk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/res/android"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android:shape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="rectangle" 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&lt;solid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android:color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="#55ffff00"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&lt;/solid&gt;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&lt;stroke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android:width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="1dp"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android:color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="#61380B"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&lt;/stroke&gt;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&lt;padding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android:left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="10dp"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android:top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="5dp"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android:right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="10dp"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android:bottom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="5dp"   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&lt;/padding&gt;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&lt;corners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android:radius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="10dp"   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&lt;/corners&gt;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&lt;/shape&gt;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44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9" y="226833"/>
            <a:ext cx="52292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49" y="824869"/>
            <a:ext cx="6973797" cy="5940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0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2426"/>
            <a:ext cx="210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layout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5709" b="9512"/>
          <a:stretch/>
        </p:blipFill>
        <p:spPr>
          <a:xfrm>
            <a:off x="112450" y="523782"/>
            <a:ext cx="6610567" cy="61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70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1162" y="357785"/>
            <a:ext cx="86868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="@+id/video1"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android:tag</a:t>
            </a:r>
            <a:r>
              <a:rPr lang="en-US" altLang="ko-KR" dirty="0"/>
              <a:t>="</a:t>
            </a:r>
            <a:r>
              <a:rPr lang="en-US" altLang="ko-KR" dirty="0" err="1"/>
              <a:t>fountain_night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android:paddingTop</a:t>
            </a:r>
            <a:r>
              <a:rPr lang="en-US" altLang="ko-KR" dirty="0"/>
              <a:t>="2sp"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android:paddingBottom</a:t>
            </a:r>
            <a:r>
              <a:rPr lang="en-US" altLang="ko-KR" dirty="0"/>
              <a:t>="2sp"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android:clickable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="play"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shape_list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="@string/title1"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="20sp" /&gt;</a:t>
            </a:r>
          </a:p>
        </p:txBody>
      </p:sp>
    </p:spTree>
    <p:extLst>
      <p:ext uri="{BB962C8B-B14F-4D97-AF65-F5344CB8AC3E}">
        <p14:creationId xmlns:p14="http://schemas.microsoft.com/office/powerpoint/2010/main" val="511921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1693" y="117693"/>
            <a:ext cx="878351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="@string/place1"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="left" /&gt;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="@string/time1"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="right" /&gt;</a:t>
            </a:r>
          </a:p>
          <a:p>
            <a:r>
              <a:rPr lang="en-US" altLang="ko-KR" dirty="0"/>
              <a:t>        &lt;/</a:t>
            </a:r>
            <a:r>
              <a:rPr lang="en-US" altLang="ko-KR" dirty="0" err="1"/>
              <a:t>LinearLayout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VideoView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videoview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android:layout_marginTop</a:t>
            </a:r>
            <a:r>
              <a:rPr lang="en-US" altLang="ko-KR" dirty="0"/>
              <a:t>="50dp"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android:visibility</a:t>
            </a:r>
            <a:r>
              <a:rPr lang="en-US" altLang="ko-KR" dirty="0"/>
              <a:t>="invisible" </a:t>
            </a:r>
            <a:r>
              <a:rPr lang="en-US" altLang="ko-KR" dirty="0" smtClean="0"/>
              <a:t>/&gt;</a:t>
            </a:r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511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725" y="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3)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액티비티의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제어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087" b="10754"/>
          <a:stretch/>
        </p:blipFill>
        <p:spPr>
          <a:xfrm>
            <a:off x="413664" y="369332"/>
            <a:ext cx="8025889" cy="63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4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5992" y="507256"/>
            <a:ext cx="863404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com.example.video2;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android.content.res.Resources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android.graphics.drawable.Drawable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android.net.Uri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android.widget.LinearLayout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android.widget.MediaController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android.widget.VideoView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VideoView</a:t>
            </a:r>
            <a:r>
              <a:rPr lang="en-US" altLang="ko-KR" dirty="0"/>
              <a:t> </a:t>
            </a:r>
            <a:r>
              <a:rPr lang="en-US" altLang="ko-KR" dirty="0" err="1"/>
              <a:t>videoview</a:t>
            </a:r>
            <a:r>
              <a:rPr lang="en-US" altLang="ko-KR" dirty="0"/>
              <a:t> = null;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</a:t>
            </a:r>
            <a:r>
              <a:rPr lang="en-US" altLang="ko-KR" dirty="0"/>
              <a:t> = (</a:t>
            </a:r>
            <a:r>
              <a:rPr lang="en-US" altLang="ko-KR" dirty="0" err="1"/>
              <a:t>VideoView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R.id.videoview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[MainActivity.java]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9494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5815" y="536330"/>
            <a:ext cx="949862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    public </a:t>
            </a:r>
            <a:r>
              <a:rPr lang="en-US" altLang="ko-KR" dirty="0"/>
              <a:t>void play(View v)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id = </a:t>
            </a:r>
            <a:r>
              <a:rPr lang="en-US" altLang="ko-KR" dirty="0" err="1"/>
              <a:t>v.getId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LinearLayout</a:t>
            </a:r>
            <a:r>
              <a:rPr lang="en-US" altLang="ko-KR" dirty="0"/>
              <a:t> layout = (</a:t>
            </a:r>
            <a:r>
              <a:rPr lang="en-US" altLang="ko-KR" dirty="0" err="1"/>
              <a:t>LinearLayout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(id);</a:t>
            </a:r>
          </a:p>
          <a:p>
            <a:r>
              <a:rPr lang="en-US" altLang="ko-KR" dirty="0"/>
              <a:t>        String tag = (String) </a:t>
            </a:r>
            <a:r>
              <a:rPr lang="en-US" altLang="ko-KR" dirty="0" err="1"/>
              <a:t>layout.getTag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Resources res = </a:t>
            </a:r>
            <a:r>
              <a:rPr lang="en-US" altLang="ko-KR" dirty="0" err="1"/>
              <a:t>getResources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/>
              <a:t>        if (</a:t>
            </a:r>
            <a:r>
              <a:rPr lang="en-US" altLang="ko-KR" dirty="0" err="1"/>
              <a:t>videoview.isPlaying</a:t>
            </a:r>
            <a:r>
              <a:rPr lang="en-US" altLang="ko-KR" dirty="0"/>
              <a:t>())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videoview.pause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Drawable</a:t>
            </a:r>
            <a:r>
              <a:rPr lang="en-US" altLang="ko-KR" dirty="0"/>
              <a:t> </a:t>
            </a:r>
            <a:r>
              <a:rPr lang="en-US" altLang="ko-KR" dirty="0" err="1"/>
              <a:t>drawable</a:t>
            </a:r>
            <a:r>
              <a:rPr lang="en-US" altLang="ko-KR" dirty="0"/>
              <a:t> = </a:t>
            </a:r>
            <a:r>
              <a:rPr lang="en-US" altLang="ko-KR" dirty="0" err="1"/>
              <a:t>res.getDrawable</a:t>
            </a:r>
            <a:r>
              <a:rPr lang="en-US" altLang="ko-KR" dirty="0"/>
              <a:t>(</a:t>
            </a:r>
            <a:r>
              <a:rPr lang="en-US" altLang="ko-KR" dirty="0" err="1"/>
              <a:t>R.drawable.shape_list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layout.setBackground</a:t>
            </a:r>
            <a:r>
              <a:rPr lang="en-US" altLang="ko-KR" dirty="0"/>
              <a:t>(</a:t>
            </a:r>
            <a:r>
              <a:rPr lang="en-US" altLang="ko-KR" dirty="0" err="1"/>
              <a:t>drawable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} else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id_video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(tag, "raw",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    Uri </a:t>
            </a:r>
            <a:r>
              <a:rPr lang="en-US" altLang="ko-KR" dirty="0" err="1"/>
              <a:t>uri</a:t>
            </a:r>
            <a:r>
              <a:rPr lang="en-US" altLang="ko-KR" dirty="0"/>
              <a:t> = </a:t>
            </a:r>
            <a:r>
              <a:rPr lang="en-US" altLang="ko-KR" dirty="0" err="1"/>
              <a:t>Uri.parse</a:t>
            </a:r>
            <a:r>
              <a:rPr lang="en-US" altLang="ko-KR" dirty="0"/>
              <a:t>("</a:t>
            </a:r>
            <a:r>
              <a:rPr lang="en-US" altLang="ko-KR" dirty="0" err="1"/>
              <a:t>android.resource</a:t>
            </a:r>
            <a:r>
              <a:rPr lang="en-US" altLang="ko-KR" dirty="0"/>
              <a:t>://com.example.video2/" + </a:t>
            </a:r>
            <a:r>
              <a:rPr lang="en-US" altLang="ko-KR" dirty="0" err="1"/>
              <a:t>id_video</a:t>
            </a:r>
            <a:r>
              <a:rPr lang="en-US" altLang="ko-KR" dirty="0" smtClean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VideoView</a:t>
            </a:r>
            <a:r>
              <a:rPr lang="en-US" altLang="ko-KR" dirty="0"/>
              <a:t> </a:t>
            </a:r>
            <a:r>
              <a:rPr lang="en-US" altLang="ko-KR" dirty="0" err="1"/>
              <a:t>videoview</a:t>
            </a:r>
            <a:r>
              <a:rPr lang="en-US" altLang="ko-KR" dirty="0"/>
              <a:t> = (</a:t>
            </a:r>
            <a:r>
              <a:rPr lang="en-US" altLang="ko-KR" dirty="0" err="1"/>
              <a:t>VideoView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R.id.videoview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videoview.setVideoURI</a:t>
            </a:r>
            <a:r>
              <a:rPr lang="en-US" altLang="ko-KR" dirty="0"/>
              <a:t>(</a:t>
            </a:r>
            <a:r>
              <a:rPr lang="en-US" altLang="ko-KR" dirty="0" err="1"/>
              <a:t>uri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videoview.start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videoview.setVisibility</a:t>
            </a:r>
            <a:r>
              <a:rPr lang="en-US" altLang="ko-KR" dirty="0"/>
              <a:t>(</a:t>
            </a:r>
            <a:r>
              <a:rPr lang="en-US" altLang="ko-KR" dirty="0" err="1"/>
              <a:t>View.VISIBLE</a:t>
            </a:r>
            <a:r>
              <a:rPr lang="en-US" altLang="ko-KR" dirty="0"/>
              <a:t>);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9314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5091" y="597767"/>
            <a:ext cx="96041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</a:t>
            </a:r>
            <a:r>
              <a:rPr lang="en-US" altLang="ko-KR" dirty="0" smtClean="0"/>
              <a:t>          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 </a:t>
            </a:r>
            <a:r>
              <a:rPr lang="en-US" altLang="ko-KR" dirty="0" err="1"/>
              <a:t>drawable</a:t>
            </a:r>
            <a:r>
              <a:rPr lang="en-US" altLang="ko-KR" dirty="0"/>
              <a:t> = </a:t>
            </a:r>
            <a:r>
              <a:rPr lang="en-US" altLang="ko-KR" dirty="0" err="1"/>
              <a:t>res.getDrawable</a:t>
            </a:r>
            <a:r>
              <a:rPr lang="en-US" altLang="ko-KR" dirty="0"/>
              <a:t>(</a:t>
            </a:r>
            <a:r>
              <a:rPr lang="en-US" altLang="ko-KR" dirty="0" err="1"/>
              <a:t>R.drawable.shape_on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layout.setBackground</a:t>
            </a:r>
            <a:r>
              <a:rPr lang="en-US" altLang="ko-KR" dirty="0"/>
              <a:t>(</a:t>
            </a:r>
            <a:r>
              <a:rPr lang="en-US" altLang="ko-KR" dirty="0" err="1"/>
              <a:t>drawable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MediaController</a:t>
            </a:r>
            <a:r>
              <a:rPr lang="en-US" altLang="ko-KR" dirty="0"/>
              <a:t> mc = new </a:t>
            </a:r>
            <a:r>
              <a:rPr lang="en-US" altLang="ko-KR" dirty="0" err="1"/>
              <a:t>MediaController</a:t>
            </a:r>
            <a:r>
              <a:rPr lang="en-US" altLang="ko-KR" dirty="0"/>
              <a:t>(this);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videoview.setMediaController</a:t>
            </a:r>
            <a:r>
              <a:rPr lang="en-US" altLang="ko-KR" dirty="0"/>
              <a:t>(mc);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</a:t>
            </a:r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dirty="0" smtClean="0"/>
              <a:t>protected </a:t>
            </a:r>
            <a:r>
              <a:rPr lang="en-US" altLang="ko-KR" dirty="0"/>
              <a:t>void </a:t>
            </a:r>
            <a:r>
              <a:rPr lang="en-US" altLang="ko-KR" dirty="0" err="1"/>
              <a:t>onDestroy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videoview.pause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super.onDestroy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260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725" y="0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프로그램 기본명세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7578" b="23665"/>
          <a:stretch/>
        </p:blipFill>
        <p:spPr>
          <a:xfrm>
            <a:off x="188258" y="369333"/>
            <a:ext cx="10381129" cy="61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70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7223" y="394692"/>
            <a:ext cx="89916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</a:t>
            </a:r>
            <a:r>
              <a:rPr lang="en-US" altLang="ko-KR" dirty="0" smtClean="0"/>
              <a:t>"&gt;</a:t>
            </a:r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android:dataExtractionRules</a:t>
            </a:r>
            <a:r>
              <a:rPr lang="en-US" altLang="ko-KR" dirty="0"/>
              <a:t>="@xml/</a:t>
            </a:r>
            <a:r>
              <a:rPr lang="en-US" altLang="ko-KR" dirty="0" err="1"/>
              <a:t>data_extraction_rules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android:fullBackupContent</a:t>
            </a:r>
            <a:r>
              <a:rPr lang="en-US" altLang="ko-KR" dirty="0"/>
              <a:t>="@xml/</a:t>
            </a:r>
            <a:r>
              <a:rPr lang="en-US" altLang="ko-KR" dirty="0" err="1"/>
              <a:t>backup_rules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="@style/Theme.Video2"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tools:targetApi</a:t>
            </a:r>
            <a:r>
              <a:rPr lang="en-US" altLang="ko-KR" dirty="0"/>
              <a:t>="31"&gt;</a:t>
            </a:r>
          </a:p>
          <a:p>
            <a:r>
              <a:rPr lang="en-US" altLang="ko-KR" dirty="0"/>
              <a:t>        &lt;activity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android:exported</a:t>
            </a:r>
            <a:r>
              <a:rPr lang="en-US" altLang="ko-KR" dirty="0"/>
              <a:t>="true"&gt;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-78659" y="-98611"/>
            <a:ext cx="247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[AndroidManifest.xml]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24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38773" t="10253" r="38798" b="-1203"/>
          <a:stretch/>
        </p:blipFill>
        <p:spPr>
          <a:xfrm>
            <a:off x="386861" y="464394"/>
            <a:ext cx="3007158" cy="65416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8465" t="10428" r="38635" b="-736"/>
          <a:stretch/>
        </p:blipFill>
        <p:spPr>
          <a:xfrm>
            <a:off x="9005978" y="198292"/>
            <a:ext cx="3186022" cy="67401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8534" t="10601" r="38858" b="-1610"/>
          <a:stretch/>
        </p:blipFill>
        <p:spPr>
          <a:xfrm>
            <a:off x="4488673" y="101709"/>
            <a:ext cx="3266142" cy="675629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72240" y="-63318"/>
            <a:ext cx="3461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ko-KR" sz="2800" dirty="0" smtClean="0">
                <a:solidFill>
                  <a:prstClr val="black"/>
                </a:solidFill>
              </a:rPr>
              <a:t>Video3 </a:t>
            </a:r>
            <a:r>
              <a:rPr lang="ko-KR" altLang="en-US" sz="2800" dirty="0">
                <a:solidFill>
                  <a:prstClr val="black"/>
                </a:solidFill>
              </a:rPr>
              <a:t>프로젝트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72978" y="3594215"/>
            <a:ext cx="636433" cy="749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 flipV="1">
            <a:off x="2809411" y="1239715"/>
            <a:ext cx="1653832" cy="2729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831499" y="1127414"/>
            <a:ext cx="3132959" cy="578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7754815" y="2646485"/>
            <a:ext cx="1932650" cy="108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2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69" y="71141"/>
            <a:ext cx="6325707" cy="670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1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159741"/>
              </p:ext>
            </p:extLst>
          </p:nvPr>
        </p:nvGraphicFramePr>
        <p:xfrm>
          <a:off x="1633268" y="392653"/>
          <a:ext cx="10314317" cy="6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5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04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모듈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폴더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소스파일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편집내용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관련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액티비티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manifest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AndroidManifest.xml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VideoPlayback</a:t>
                      </a:r>
                      <a:r>
                        <a:rPr lang="ko-KR" altLang="en-US" sz="1400" dirty="0" smtClean="0"/>
                        <a:t>클래스와 라벨 등록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동영상목록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동영상재생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.java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com.example.audio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MainActivity.java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 목록 </a:t>
                      </a:r>
                      <a:r>
                        <a:rPr lang="ko-KR" altLang="en-US" sz="1400" dirty="0" err="1" smtClean="0"/>
                        <a:t>액티비티출력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동영상 목록 출력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동영상 </a:t>
                      </a:r>
                      <a:r>
                        <a:rPr lang="ko-KR" altLang="en-US" sz="1400" dirty="0" err="1" smtClean="0"/>
                        <a:t>목록클릭시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err="1" smtClean="0"/>
                        <a:t>VideoPlayback</a:t>
                      </a:r>
                      <a:r>
                        <a:rPr lang="ko-KR" altLang="en-US" sz="1400" dirty="0" smtClean="0"/>
                        <a:t>클래스호출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동영상목록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VideoPlayback.java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동영상재생 </a:t>
                      </a:r>
                      <a:r>
                        <a:rPr lang="ko-KR" altLang="en-US" sz="1400" dirty="0" err="1" smtClean="0"/>
                        <a:t>액티비티</a:t>
                      </a:r>
                      <a:r>
                        <a:rPr lang="ko-KR" altLang="en-US" sz="1400" dirty="0" smtClean="0"/>
                        <a:t> 출력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클릭한 동영상에 대한 제목과 비디오클립 출력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동영상 재생</a:t>
                      </a:r>
                      <a:endParaRPr lang="en-US" altLang="ko-KR" sz="1400" dirty="0" smtClean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동영상재생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res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drawable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img_creek_rock.png img_fountain_night.png img_waterfall_street.png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 초기배경 이미지파일 추가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동영상 재생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layout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activity_main.xml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 목록화면 설계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동영상목록의 여러 아이템에 대한 화면 배치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목록 아이템에 출력 스타일 적용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동영상목록 아이템 </a:t>
                      </a:r>
                      <a:r>
                        <a:rPr lang="ko-KR" altLang="en-US" sz="1400" dirty="0" err="1" smtClean="0"/>
                        <a:t>클릭시</a:t>
                      </a:r>
                      <a:r>
                        <a:rPr lang="ko-KR" altLang="en-US" sz="1400" dirty="0" smtClean="0"/>
                        <a:t> 실행할 </a:t>
                      </a:r>
                      <a:r>
                        <a:rPr lang="ko-KR" altLang="en-US" sz="1400" dirty="0" err="1" smtClean="0"/>
                        <a:t>메소드</a:t>
                      </a:r>
                      <a:r>
                        <a:rPr lang="ko-KR" altLang="en-US" sz="1400" dirty="0" smtClean="0"/>
                        <a:t> 지정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동영상목록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video_playback.xml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동영상재생 화면 설계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동영상재생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mipmap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ic_launcher.png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5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raw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creek_rock.mp4 fountain_night.mp4 waterfall_street.mp4 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 파일 추가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동영상재생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values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strings.xml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텍스트 리소스 편집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어플리케이션 라벨 수정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여러 동영상의 제목 및 장소와 재생시간에 대한 텍스트 리소스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정의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동영상목록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동영상재생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91718" y="-69012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rgbClr val="0070C0"/>
                </a:solidFill>
              </a:rPr>
              <a:t>파일 구성 편집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85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7776" b="34151"/>
          <a:stretch/>
        </p:blipFill>
        <p:spPr>
          <a:xfrm>
            <a:off x="155986" y="369332"/>
            <a:ext cx="6753772" cy="40203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75408" y="1823922"/>
            <a:ext cx="4595004" cy="332398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&lt;resources&gt;</a:t>
            </a:r>
          </a:p>
          <a:p>
            <a:r>
              <a:rPr lang="en-US" altLang="ko-KR" sz="1400" dirty="0"/>
              <a:t>    &lt;string name="</a:t>
            </a:r>
            <a:r>
              <a:rPr lang="en-US" altLang="ko-KR" sz="1400" dirty="0" err="1"/>
              <a:t>app_name</a:t>
            </a:r>
            <a:r>
              <a:rPr lang="en-US" altLang="ko-KR" sz="1400" dirty="0"/>
              <a:t>"&gt;</a:t>
            </a:r>
            <a:r>
              <a:rPr lang="ko-KR" altLang="en-US" sz="1400" dirty="0"/>
              <a:t>비디오 앨범</a:t>
            </a:r>
            <a:r>
              <a:rPr lang="en-US" altLang="ko-KR" sz="1400" dirty="0"/>
              <a:t>&lt;/string&gt;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&lt;string name="title1"&gt;</a:t>
            </a:r>
            <a:r>
              <a:rPr lang="ko-KR" altLang="en-US" sz="1400" dirty="0"/>
              <a:t>밤의 분수대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&lt;string name="place1"&gt;</a:t>
            </a:r>
            <a:r>
              <a:rPr lang="ko-KR" altLang="en-US" sz="1400" dirty="0"/>
              <a:t>예술의 전당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&lt;string name="video1"&gt;</a:t>
            </a:r>
            <a:r>
              <a:rPr lang="en-US" altLang="ko-KR" sz="1400" dirty="0" err="1"/>
              <a:t>fountain_night</a:t>
            </a:r>
            <a:r>
              <a:rPr lang="en-US" altLang="ko-KR" sz="1400" dirty="0"/>
              <a:t>&lt;/string&gt;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&lt;string name="title2"&gt;</a:t>
            </a:r>
            <a:r>
              <a:rPr lang="ko-KR" altLang="en-US" sz="1400" dirty="0"/>
              <a:t>작은 계곡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&lt;string name="place2"&gt;</a:t>
            </a:r>
            <a:r>
              <a:rPr lang="ko-KR" altLang="en-US" sz="1400" dirty="0"/>
              <a:t>양평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&lt;string name="video2"&gt;</a:t>
            </a:r>
            <a:r>
              <a:rPr lang="en-US" altLang="ko-KR" sz="1400" dirty="0" err="1"/>
              <a:t>creek_rock</a:t>
            </a:r>
            <a:r>
              <a:rPr lang="en-US" altLang="ko-KR" sz="1400" dirty="0"/>
              <a:t>&lt;/string&gt;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&lt;string name="title3"&gt;</a:t>
            </a:r>
            <a:r>
              <a:rPr lang="ko-KR" altLang="en-US" sz="1400" dirty="0"/>
              <a:t>길 위의 폭포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&lt;string name="place3"&gt;</a:t>
            </a:r>
            <a:r>
              <a:rPr lang="ko-KR" altLang="en-US" sz="1400" dirty="0"/>
              <a:t>청계천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&lt;string name="video3"&gt;</a:t>
            </a:r>
            <a:r>
              <a:rPr lang="en-US" altLang="ko-KR" sz="1400" dirty="0" err="1"/>
              <a:t>waterfall_street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&lt;/resources&gt;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3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6265" y="0"/>
            <a:ext cx="121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res</a:t>
            </a:r>
            <a:r>
              <a:rPr lang="ko-KR" altLang="en-US" dirty="0" smtClean="0">
                <a:solidFill>
                  <a:prstClr val="black"/>
                </a:solidFill>
              </a:rPr>
              <a:t>폴더에 </a:t>
            </a:r>
            <a:r>
              <a:rPr lang="en-US" altLang="ko-KR" dirty="0" smtClean="0">
                <a:solidFill>
                  <a:prstClr val="black"/>
                </a:solidFill>
              </a:rPr>
              <a:t>raw</a:t>
            </a:r>
            <a:r>
              <a:rPr lang="ko-KR" altLang="en-US" dirty="0" smtClean="0">
                <a:solidFill>
                  <a:prstClr val="black"/>
                </a:solidFill>
              </a:rPr>
              <a:t>폴더를 만들고 </a:t>
            </a:r>
            <a:r>
              <a:rPr lang="ko-KR" altLang="en-US" dirty="0" err="1" smtClean="0">
                <a:solidFill>
                  <a:prstClr val="black"/>
                </a:solidFill>
              </a:rPr>
              <a:t>비디오파일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creek_rock.mp4, fountain_night.mp4, waterfall_street.mp4 </a:t>
            </a:r>
            <a:r>
              <a:rPr lang="ko-KR" altLang="en-US" dirty="0" smtClean="0">
                <a:solidFill>
                  <a:prstClr val="black"/>
                </a:solidFill>
              </a:rPr>
              <a:t>파일을 추가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382" t="-340" r="65583" b="45889"/>
          <a:stretch/>
        </p:blipFill>
        <p:spPr>
          <a:xfrm>
            <a:off x="176840" y="369332"/>
            <a:ext cx="6961517" cy="612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551" y="129396"/>
            <a:ext cx="1114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res/</a:t>
            </a:r>
            <a:r>
              <a:rPr lang="en-US" altLang="ko-KR" dirty="0" err="1" smtClean="0"/>
              <a:t>drawable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img_creek_rock.png</a:t>
            </a:r>
            <a:r>
              <a:rPr lang="en-US" altLang="ko-KR" dirty="0"/>
              <a:t>, img_fountain_night.png, img_waterfall_street.png</a:t>
            </a:r>
            <a:r>
              <a:rPr lang="ko-KR" altLang="en-US" dirty="0" smtClean="0"/>
              <a:t>파일을 추가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0601" b="29997"/>
          <a:stretch/>
        </p:blipFill>
        <p:spPr>
          <a:xfrm>
            <a:off x="448573" y="705762"/>
            <a:ext cx="11483655" cy="569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3044" b="28853"/>
          <a:stretch/>
        </p:blipFill>
        <p:spPr>
          <a:xfrm>
            <a:off x="319178" y="369332"/>
            <a:ext cx="11369614" cy="59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8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4636" b="5833"/>
          <a:stretch/>
        </p:blipFill>
        <p:spPr>
          <a:xfrm>
            <a:off x="286870" y="286870"/>
            <a:ext cx="9419837" cy="66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761" y="219807"/>
            <a:ext cx="6556408" cy="649408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android:paddingBottom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android:paddingLeft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android:paddingTop</a:t>
            </a:r>
            <a:r>
              <a:rPr lang="en-US" altLang="ko-KR" sz="1600" dirty="0"/>
              <a:t>="10dp" 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="@+id/video1"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android:tag</a:t>
            </a:r>
            <a:r>
              <a:rPr lang="en-US" altLang="ko-KR" sz="1600" dirty="0"/>
              <a:t>="1"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android:clickable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android:onClick</a:t>
            </a:r>
            <a:r>
              <a:rPr lang="en-US" altLang="ko-KR" sz="1600" dirty="0"/>
              <a:t>="play</a:t>
            </a:r>
            <a:r>
              <a:rPr lang="en-US" altLang="ko-KR" sz="1600" dirty="0" smtClean="0"/>
              <a:t>"&gt;</a:t>
            </a:r>
            <a:endParaRPr lang="en-US" altLang="ko-KR" sz="1600" dirty="0"/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ImageView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android:src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drawable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img_fountain_night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="5sp"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android:layout_weight</a:t>
            </a:r>
            <a:r>
              <a:rPr lang="en-US" altLang="ko-KR" sz="1600" dirty="0"/>
              <a:t>="2"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android:adjustViewBounds</a:t>
            </a:r>
            <a:r>
              <a:rPr lang="en-US" altLang="ko-KR" sz="1600" dirty="0"/>
              <a:t>="true" /&gt;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6955766" y="1925967"/>
            <a:ext cx="4940060" cy="403187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android:layout_weight</a:t>
            </a:r>
            <a:r>
              <a:rPr lang="en-US" altLang="ko-KR" sz="1600" dirty="0"/>
              <a:t>="1"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 &gt;</a:t>
            </a:r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="@string/title1"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="20sp" /&gt;</a:t>
            </a:r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="@string/place1" /&gt;</a:t>
            </a:r>
          </a:p>
          <a:p>
            <a:r>
              <a:rPr lang="en-US" altLang="ko-KR" sz="1600" dirty="0"/>
              <a:t>    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5145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162" y="0"/>
            <a:ext cx="5060830" cy="501675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="@+id/video2"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android:tag</a:t>
            </a:r>
            <a:r>
              <a:rPr lang="en-US" altLang="ko-KR" sz="1600" dirty="0"/>
              <a:t>="2"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android:clickable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android:onClick</a:t>
            </a:r>
            <a:r>
              <a:rPr lang="en-US" altLang="ko-KR" sz="1600" dirty="0"/>
              <a:t>="play</a:t>
            </a:r>
            <a:r>
              <a:rPr lang="en-US" altLang="ko-KR" sz="1600" dirty="0" smtClean="0"/>
              <a:t>"&gt;</a:t>
            </a:r>
            <a:endParaRPr lang="en-US" altLang="ko-KR" sz="1600" dirty="0"/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ImageView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android:src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drawable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img_creek_rock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="5sp"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android:layout_weight</a:t>
            </a:r>
            <a:r>
              <a:rPr lang="en-US" altLang="ko-KR" sz="1600" dirty="0"/>
              <a:t>="2"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android:adjustViewBounds</a:t>
            </a:r>
            <a:r>
              <a:rPr lang="en-US" altLang="ko-KR" sz="1600" dirty="0"/>
              <a:t>="true"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android:layout_weight</a:t>
            </a:r>
            <a:r>
              <a:rPr lang="en-US" altLang="ko-KR" sz="1600" dirty="0"/>
              <a:t>="1"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 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  <p:sp>
        <p:nvSpPr>
          <p:cNvPr id="4" name="직사각형 3"/>
          <p:cNvSpPr/>
          <p:nvPr/>
        </p:nvSpPr>
        <p:spPr>
          <a:xfrm>
            <a:off x="6400800" y="1643679"/>
            <a:ext cx="4873925" cy="280076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="@string/title2"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="20sp" /&gt;</a:t>
            </a:r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="@string/place2" /&gt;</a:t>
            </a:r>
          </a:p>
          <a:p>
            <a:r>
              <a:rPr lang="en-US" altLang="ko-KR" sz="1600" dirty="0"/>
              <a:t>    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734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1283" y="424971"/>
            <a:ext cx="5328249" cy="403187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="@+id/video3"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android:tag</a:t>
            </a:r>
            <a:r>
              <a:rPr lang="en-US" altLang="ko-KR" sz="1600" dirty="0"/>
              <a:t>="3"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android:clickable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android:onClick</a:t>
            </a:r>
            <a:r>
              <a:rPr lang="en-US" altLang="ko-KR" sz="1600" dirty="0"/>
              <a:t>="play"&gt;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ImageView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android:src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drawable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img_waterfall_street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="5sp"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android:layout_weight</a:t>
            </a:r>
            <a:r>
              <a:rPr lang="en-US" altLang="ko-KR" sz="1600" dirty="0"/>
              <a:t>="2"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android:adjustViewBounds</a:t>
            </a:r>
            <a:r>
              <a:rPr lang="en-US" altLang="ko-KR" sz="1600" dirty="0"/>
              <a:t>="true" /&gt;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41698" y="435874"/>
            <a:ext cx="5060831" cy="427809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android:layout_weight</a:t>
            </a:r>
            <a:r>
              <a:rPr lang="en-US" altLang="ko-KR" sz="1600" dirty="0"/>
              <a:t>="1"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 &gt;</a:t>
            </a:r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="@string/title3"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="20sp" /&gt;</a:t>
            </a:r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="@string/place3" /&gt;</a:t>
            </a:r>
          </a:p>
          <a:p>
            <a:r>
              <a:rPr lang="en-US" altLang="ko-KR" sz="1600" dirty="0"/>
              <a:t>    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257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367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[video_playback.xml</a:t>
            </a:r>
            <a:r>
              <a:rPr lang="ko-KR" altLang="en-US" dirty="0">
                <a:solidFill>
                  <a:prstClr val="black"/>
                </a:solidFill>
              </a:rPr>
              <a:t>파일 만들기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28160"/>
            <a:ext cx="1093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layout</a:t>
            </a:r>
            <a:r>
              <a:rPr lang="ko-KR" altLang="en-US" dirty="0">
                <a:solidFill>
                  <a:srgbClr val="FF0000"/>
                </a:solidFill>
              </a:rPr>
              <a:t>폴더에서 오른쪽 버튼을 누르고 </a:t>
            </a:r>
            <a:r>
              <a:rPr lang="en-US" altLang="ko-KR" dirty="0" err="1">
                <a:solidFill>
                  <a:srgbClr val="FF0000"/>
                </a:solidFill>
              </a:rPr>
              <a:t>New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Layout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resource File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을 생성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</a:rPr>
              <a:t>video_playback.xml 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파일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16" y="2567024"/>
            <a:ext cx="5916240" cy="34659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-24" r="42281" b="5898"/>
          <a:stretch/>
        </p:blipFill>
        <p:spPr>
          <a:xfrm>
            <a:off x="191364" y="856320"/>
            <a:ext cx="5785570" cy="530708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372100" y="2479431"/>
            <a:ext cx="1776046" cy="351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05" y="290105"/>
            <a:ext cx="10477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38" y="1528205"/>
            <a:ext cx="7001205" cy="515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724" y="888304"/>
            <a:ext cx="2886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18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1541" b="24677"/>
          <a:stretch/>
        </p:blipFill>
        <p:spPr>
          <a:xfrm>
            <a:off x="191190" y="250665"/>
            <a:ext cx="11926185" cy="64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9970" y="258792"/>
            <a:ext cx="813813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android:paddingBottom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android:paddingLeft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android:paddingTop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android:clickable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android:onClick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closeVideo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="@+id/title"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android:textColor</a:t>
            </a:r>
            <a:r>
              <a:rPr lang="en-US" altLang="ko-KR" sz="1600" dirty="0"/>
              <a:t>="#000000"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android:gravity</a:t>
            </a:r>
            <a:r>
              <a:rPr lang="en-US" altLang="ko-KR" sz="1600" dirty="0"/>
              <a:t>="center</a:t>
            </a:r>
            <a:r>
              <a:rPr lang="en-US" altLang="ko-KR" sz="1600" dirty="0" smtClean="0"/>
              <a:t>"/&gt;</a:t>
            </a:r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VideoView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</a:t>
            </a:r>
            <a:r>
              <a:rPr lang="en-US" altLang="ko-KR" sz="1600" dirty="0" err="1"/>
              <a:t>videoview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android:layout_marginTop</a:t>
            </a:r>
            <a:r>
              <a:rPr lang="en-US" altLang="ko-KR" sz="1600" dirty="0"/>
              <a:t>="100dp" 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r>
              <a:rPr lang="en-US" altLang="ko-KR" sz="1600" dirty="0"/>
              <a:t>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330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[MainActivity.java]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5095" b="14841"/>
          <a:stretch/>
        </p:blipFill>
        <p:spPr>
          <a:xfrm>
            <a:off x="253103" y="369332"/>
            <a:ext cx="10209743" cy="65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2222" y="181856"/>
            <a:ext cx="11456377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package </a:t>
            </a:r>
            <a:r>
              <a:rPr lang="en-US" altLang="ko-KR" sz="1600" dirty="0" err="1"/>
              <a:t>com.example.videoalbum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androidx.appcompat.app.AppCompatActivity</a:t>
            </a:r>
            <a:r>
              <a:rPr lang="en-US" altLang="ko-KR" sz="1600" dirty="0" smtClean="0"/>
              <a:t>;</a:t>
            </a:r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android.content.Intent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android.os.Bundle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android.view.View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android.widget.LinearLayout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 extends </a:t>
            </a:r>
            <a:r>
              <a:rPr lang="en-US" altLang="ko-KR" sz="1600" dirty="0" err="1"/>
              <a:t>AppCompatActivity</a:t>
            </a:r>
            <a:r>
              <a:rPr lang="en-US" altLang="ko-KR" sz="1600" dirty="0"/>
              <a:t> {</a:t>
            </a:r>
          </a:p>
          <a:p>
            <a:r>
              <a:rPr lang="en-US" altLang="ko-KR" sz="1600" dirty="0"/>
              <a:t>    @Override</a:t>
            </a:r>
          </a:p>
          <a:p>
            <a:r>
              <a:rPr lang="en-US" altLang="ko-KR" sz="1600" dirty="0"/>
              <a:t>    protected void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(Bundle 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super.onCreate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setContentView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R.layout.activity_main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setTitle</a:t>
            </a:r>
            <a:r>
              <a:rPr lang="en-US" altLang="ko-KR" sz="1600" dirty="0"/>
              <a:t>("</a:t>
            </a:r>
            <a:r>
              <a:rPr lang="ko-KR" altLang="en-US" sz="1600" dirty="0"/>
              <a:t>동영상 목록</a:t>
            </a:r>
            <a:r>
              <a:rPr lang="en-US" altLang="ko-KR" sz="1600" dirty="0"/>
              <a:t>");</a:t>
            </a:r>
          </a:p>
          <a:p>
            <a:r>
              <a:rPr lang="en-US" altLang="ko-KR" sz="1600" dirty="0"/>
              <a:t>   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public void play(View v)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id = </a:t>
            </a:r>
            <a:r>
              <a:rPr lang="en-US" altLang="ko-KR" sz="1600" dirty="0" err="1"/>
              <a:t>v.getId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layout = (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(id);</a:t>
            </a:r>
          </a:p>
          <a:p>
            <a:r>
              <a:rPr lang="en-US" altLang="ko-KR" sz="1600" dirty="0"/>
              <a:t>        String tag = (String)</a:t>
            </a:r>
            <a:r>
              <a:rPr lang="en-US" altLang="ko-KR" sz="1600" dirty="0" err="1"/>
              <a:t>layout.getTag</a:t>
            </a:r>
            <a:r>
              <a:rPr lang="en-US" altLang="ko-KR" sz="1600" dirty="0"/>
              <a:t>();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Intent it = new Intent(this, </a:t>
            </a:r>
            <a:r>
              <a:rPr lang="en-US" altLang="ko-KR" sz="1600" dirty="0" err="1"/>
              <a:t>VideoPlayback.class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it.putExtra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it_tag</a:t>
            </a:r>
            <a:r>
              <a:rPr lang="en-US" altLang="ko-KR" sz="1600" dirty="0"/>
              <a:t>",    tag);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startActivity</a:t>
            </a:r>
            <a:r>
              <a:rPr lang="en-US" altLang="ko-KR" sz="1600" dirty="0"/>
              <a:t>(it);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27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528" y="0"/>
            <a:ext cx="364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[VideoPlayback.java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r>
              <a:rPr lang="ko-KR" altLang="en-US" dirty="0">
                <a:solidFill>
                  <a:prstClr val="black"/>
                </a:solidFill>
              </a:rPr>
              <a:t>파일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72818"/>
          <a:stretch/>
        </p:blipFill>
        <p:spPr>
          <a:xfrm>
            <a:off x="172528" y="814796"/>
            <a:ext cx="3757023" cy="6043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958" y="326795"/>
            <a:ext cx="102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Java</a:t>
            </a:r>
            <a:r>
              <a:rPr lang="ko-KR" altLang="en-US" dirty="0">
                <a:solidFill>
                  <a:srgbClr val="FF0000"/>
                </a:solidFill>
              </a:rPr>
              <a:t>폴더에서 </a:t>
            </a:r>
            <a:r>
              <a:rPr lang="en-US" altLang="ko-KR" dirty="0" err="1" smtClean="0">
                <a:solidFill>
                  <a:srgbClr val="FF0000"/>
                </a:solidFill>
              </a:rPr>
              <a:t>com.example.videoalbum</a:t>
            </a:r>
            <a:r>
              <a:rPr lang="ko-KR" altLang="en-US" dirty="0" smtClean="0">
                <a:solidFill>
                  <a:srgbClr val="FF0000"/>
                </a:solidFill>
              </a:rPr>
              <a:t>폴더에 </a:t>
            </a:r>
            <a:r>
              <a:rPr lang="ko-KR" altLang="en-US" dirty="0">
                <a:solidFill>
                  <a:srgbClr val="FF0000"/>
                </a:solidFill>
              </a:rPr>
              <a:t>오른쪽 버튼을 눌러 </a:t>
            </a:r>
            <a:r>
              <a:rPr lang="en-US" altLang="ko-KR" dirty="0" err="1">
                <a:solidFill>
                  <a:srgbClr val="FF0000"/>
                </a:solidFill>
              </a:rPr>
              <a:t>VideoPlayback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class</a:t>
            </a:r>
            <a:r>
              <a:rPr lang="ko-KR" altLang="en-US" dirty="0">
                <a:solidFill>
                  <a:srgbClr val="FF0000"/>
                </a:solidFill>
              </a:rPr>
              <a:t>를 생성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3340" r="46344" b="43030"/>
          <a:stretch/>
        </p:blipFill>
        <p:spPr>
          <a:xfrm>
            <a:off x="1919662" y="814796"/>
            <a:ext cx="5671064" cy="45077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9573" t="41589" r="40587" b="39086"/>
          <a:stretch/>
        </p:blipFill>
        <p:spPr>
          <a:xfrm>
            <a:off x="6356837" y="2456206"/>
            <a:ext cx="5482131" cy="28662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96454" y="2901462"/>
            <a:ext cx="5042514" cy="5539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6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296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[VideoPlayback.java]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352" b="8061"/>
          <a:stretch/>
        </p:blipFill>
        <p:spPr>
          <a:xfrm>
            <a:off x="197170" y="369332"/>
            <a:ext cx="9404029" cy="65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6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430" y="0"/>
            <a:ext cx="9275885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package </a:t>
            </a:r>
            <a:r>
              <a:rPr lang="en-US" altLang="ko-KR" sz="1600" dirty="0" err="1"/>
              <a:t>com.example.videoalbum</a:t>
            </a:r>
            <a:r>
              <a:rPr lang="en-US" altLang="ko-KR" sz="1600" dirty="0" smtClean="0"/>
              <a:t>;</a:t>
            </a:r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android.content.Intent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android.content.res.Resources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android.net.Uri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android.os.Bundle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android.view.View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android.widget.MediaController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android.widget.TextView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android.widget.VideoView</a:t>
            </a:r>
            <a:r>
              <a:rPr lang="en-US" altLang="ko-KR" sz="1600" dirty="0" smtClean="0"/>
              <a:t>;</a:t>
            </a:r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androidx.appcompat.app.AppCompatActivity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VideoPlayback</a:t>
            </a:r>
            <a:r>
              <a:rPr lang="en-US" altLang="ko-KR" sz="1600" dirty="0"/>
              <a:t> extends </a:t>
            </a:r>
            <a:r>
              <a:rPr lang="en-US" altLang="ko-KR" sz="1600" dirty="0" err="1"/>
              <a:t>AppCompatActivity</a:t>
            </a:r>
            <a:r>
              <a:rPr lang="en-US" altLang="ko-KR" sz="1600" dirty="0"/>
              <a:t> {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@Override</a:t>
            </a:r>
          </a:p>
          <a:p>
            <a:r>
              <a:rPr lang="en-US" altLang="ko-KR" sz="1600" dirty="0"/>
              <a:t>    protected void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(Bundle 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super.onCreate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setContentView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R.layout.video_playback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setTitle</a:t>
            </a:r>
            <a:r>
              <a:rPr lang="en-US" altLang="ko-KR" sz="1600" dirty="0"/>
              <a:t>("</a:t>
            </a:r>
            <a:r>
              <a:rPr lang="ko-KR" altLang="en-US" sz="1600" dirty="0"/>
              <a:t>동영상 재생</a:t>
            </a:r>
            <a:r>
              <a:rPr lang="en-US" altLang="ko-KR" sz="1600" dirty="0"/>
              <a:t>");</a:t>
            </a:r>
          </a:p>
          <a:p>
            <a:r>
              <a:rPr lang="en-US" altLang="ko-KR" sz="1600" dirty="0"/>
              <a:t>        Intent it = </a:t>
            </a:r>
            <a:r>
              <a:rPr lang="en-US" altLang="ko-KR" sz="1600" dirty="0" err="1"/>
              <a:t>getIntent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String tag = </a:t>
            </a:r>
            <a:r>
              <a:rPr lang="en-US" altLang="ko-KR" sz="1600" dirty="0" err="1"/>
              <a:t>it.getStringExtra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it_tag</a:t>
            </a:r>
            <a:r>
              <a:rPr lang="en-US" altLang="ko-KR" sz="1600" dirty="0"/>
              <a:t>");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 title = (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R.id.title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VideoView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videoview</a:t>
            </a:r>
            <a:r>
              <a:rPr lang="en-US" altLang="ko-KR" sz="1600" dirty="0"/>
              <a:t> = (</a:t>
            </a:r>
            <a:r>
              <a:rPr lang="en-US" altLang="ko-KR" sz="1600" dirty="0" err="1"/>
              <a:t>VideoView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R.id.videoview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stringId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    String </a:t>
            </a:r>
            <a:r>
              <a:rPr lang="en-US" altLang="ko-KR" sz="1600" dirty="0" err="1"/>
              <a:t>myKey</a:t>
            </a:r>
            <a:r>
              <a:rPr lang="en-US" altLang="ko-KR" sz="16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012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692" y="269863"/>
            <a:ext cx="10559561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 Resources res = </a:t>
            </a:r>
            <a:r>
              <a:rPr lang="en-US" altLang="ko-KR" sz="1600" dirty="0" err="1"/>
              <a:t>getResources</a:t>
            </a:r>
            <a:r>
              <a:rPr lang="en-US" altLang="ko-KR" sz="1600" dirty="0"/>
              <a:t>();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stringId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res.getIdentifier</a:t>
            </a:r>
            <a:r>
              <a:rPr lang="en-US" altLang="ko-KR" sz="1600" dirty="0"/>
              <a:t>("title" + tag, "string", </a:t>
            </a:r>
            <a:r>
              <a:rPr lang="en-US" altLang="ko-KR" sz="1600" dirty="0" err="1"/>
              <a:t>getPackageName</a:t>
            </a:r>
            <a:r>
              <a:rPr lang="en-US" altLang="ko-KR" sz="1600" dirty="0"/>
              <a:t>());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myKey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res.getString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stringId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title.setText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myKey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stringId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res.getIdentifier</a:t>
            </a:r>
            <a:r>
              <a:rPr lang="en-US" altLang="ko-KR" sz="1600" dirty="0"/>
              <a:t>("video" + tag, "string", </a:t>
            </a:r>
            <a:r>
              <a:rPr lang="en-US" altLang="ko-KR" sz="1600" dirty="0" err="1"/>
              <a:t>getPackageName</a:t>
            </a:r>
            <a:r>
              <a:rPr lang="en-US" altLang="ko-KR" sz="1600" dirty="0"/>
              <a:t>());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myKey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res.getString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stringId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id_video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res.getIdentifier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myKey</a:t>
            </a:r>
            <a:r>
              <a:rPr lang="en-US" altLang="ko-KR" sz="1600" dirty="0"/>
              <a:t>, "raw", </a:t>
            </a:r>
            <a:r>
              <a:rPr lang="en-US" altLang="ko-KR" sz="1600" dirty="0" err="1"/>
              <a:t>getPackageName</a:t>
            </a:r>
            <a:r>
              <a:rPr lang="en-US" altLang="ko-KR" sz="1600" dirty="0"/>
              <a:t>());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Uri </a:t>
            </a:r>
            <a:r>
              <a:rPr lang="en-US" altLang="ko-KR" sz="1600" dirty="0" err="1"/>
              <a:t>uri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Uri.parse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android.resource</a:t>
            </a:r>
            <a:r>
              <a:rPr lang="en-US" altLang="ko-KR" sz="1600" dirty="0"/>
              <a:t>://</a:t>
            </a:r>
            <a:r>
              <a:rPr lang="en-US" altLang="ko-KR" sz="1600" dirty="0" err="1"/>
              <a:t>com.example.videoalbum</a:t>
            </a:r>
            <a:r>
              <a:rPr lang="en-US" altLang="ko-KR" sz="1600" dirty="0"/>
              <a:t>/" + </a:t>
            </a:r>
            <a:r>
              <a:rPr lang="en-US" altLang="ko-KR" sz="1600" dirty="0" err="1"/>
              <a:t>id_video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videoview.setVideoURI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uri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videoview.start</a:t>
            </a:r>
            <a:r>
              <a:rPr lang="en-US" altLang="ko-KR" sz="1600" dirty="0"/>
              <a:t>();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MediaController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mcontroller</a:t>
            </a:r>
            <a:r>
              <a:rPr lang="en-US" altLang="ko-KR" sz="1600" dirty="0"/>
              <a:t> = new </a:t>
            </a:r>
            <a:r>
              <a:rPr lang="en-US" altLang="ko-KR" sz="1600" dirty="0" err="1"/>
              <a:t>MediaController</a:t>
            </a:r>
            <a:r>
              <a:rPr lang="en-US" altLang="ko-KR" sz="1600" dirty="0"/>
              <a:t>(this);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videoview.setMediaController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mcontroller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smtClean="0"/>
              <a:t>}</a:t>
            </a:r>
          </a:p>
          <a:p>
            <a:r>
              <a:rPr lang="en-US" altLang="ko-KR" sz="1600" dirty="0"/>
              <a:t> public void </a:t>
            </a:r>
            <a:r>
              <a:rPr lang="en-US" altLang="ko-KR" sz="1600" dirty="0" err="1"/>
              <a:t>closeVideo</a:t>
            </a:r>
            <a:r>
              <a:rPr lang="en-US" altLang="ko-KR" sz="1600" dirty="0"/>
              <a:t>(View v) {</a:t>
            </a:r>
          </a:p>
          <a:p>
            <a:r>
              <a:rPr lang="en-US" altLang="ko-KR" sz="1600" dirty="0"/>
              <a:t>        finish();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905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[AndroidManifest.xml]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1535" b="6803"/>
          <a:stretch/>
        </p:blipFill>
        <p:spPr>
          <a:xfrm>
            <a:off x="138023" y="369332"/>
            <a:ext cx="9647815" cy="64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77660" y="5280320"/>
            <a:ext cx="5207479" cy="871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6185139" y="5187987"/>
            <a:ext cx="196682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51962" y="5003321"/>
            <a:ext cx="292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VideoPlayback</a:t>
            </a:r>
            <a:r>
              <a:rPr lang="ko-KR" altLang="en-US" dirty="0" smtClean="0">
                <a:solidFill>
                  <a:srgbClr val="FF0000"/>
                </a:solidFill>
              </a:rPr>
              <a:t>클래스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828" y="423237"/>
            <a:ext cx="990552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&lt;manifest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xmlns:tools</a:t>
            </a:r>
            <a:r>
              <a:rPr lang="en-US" altLang="ko-KR" sz="1600" dirty="0"/>
              <a:t>="http://schemas.android.com/tools</a:t>
            </a:r>
            <a:r>
              <a:rPr lang="en-US" altLang="ko-KR" sz="1600" dirty="0" smtClean="0"/>
              <a:t>"&gt;</a:t>
            </a:r>
            <a:endParaRPr lang="en-US" altLang="ko-KR" sz="1600" dirty="0"/>
          </a:p>
          <a:p>
            <a:r>
              <a:rPr lang="en-US" altLang="ko-KR" sz="1600" dirty="0"/>
              <a:t>    &lt;application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android:allowBackup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android:dataExtractionRules</a:t>
            </a:r>
            <a:r>
              <a:rPr lang="en-US" altLang="ko-KR" sz="1600" dirty="0"/>
              <a:t>="@xml/</a:t>
            </a:r>
            <a:r>
              <a:rPr lang="en-US" altLang="ko-KR" sz="1600" dirty="0" err="1"/>
              <a:t>data_extraction_rules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android:fullBackupContent</a:t>
            </a:r>
            <a:r>
              <a:rPr lang="en-US" altLang="ko-KR" sz="1600" dirty="0"/>
              <a:t>="@xml/</a:t>
            </a:r>
            <a:r>
              <a:rPr lang="en-US" altLang="ko-KR" sz="1600" dirty="0" err="1"/>
              <a:t>backup_rules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android:icon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mipmap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ic_launcher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android:label</a:t>
            </a:r>
            <a:r>
              <a:rPr lang="en-US" altLang="ko-KR" sz="1600" dirty="0"/>
              <a:t>="@string/</a:t>
            </a:r>
            <a:r>
              <a:rPr lang="en-US" altLang="ko-KR" sz="1600" dirty="0" err="1"/>
              <a:t>app_name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android:supportsRtl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android:theme</a:t>
            </a:r>
            <a:r>
              <a:rPr lang="en-US" altLang="ko-KR" sz="1600" dirty="0"/>
              <a:t>="@style/</a:t>
            </a:r>
            <a:r>
              <a:rPr lang="en-US" altLang="ko-KR" sz="1600" dirty="0" err="1"/>
              <a:t>Theme.VideoAlbum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tools:targetApi</a:t>
            </a:r>
            <a:r>
              <a:rPr lang="en-US" altLang="ko-KR" sz="1600" dirty="0"/>
              <a:t>="31"&gt;</a:t>
            </a:r>
          </a:p>
          <a:p>
            <a:r>
              <a:rPr lang="en-US" altLang="ko-KR" sz="1600" dirty="0"/>
              <a:t>        &lt;activity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android:exported</a:t>
            </a:r>
            <a:r>
              <a:rPr lang="en-US" altLang="ko-KR" sz="1600" dirty="0"/>
              <a:t>="true"&gt;</a:t>
            </a:r>
          </a:p>
          <a:p>
            <a:r>
              <a:rPr lang="en-US" altLang="ko-KR" sz="1600" dirty="0"/>
              <a:t>            &lt;intent-filter&gt;</a:t>
            </a:r>
          </a:p>
          <a:p>
            <a:r>
              <a:rPr lang="en-US" altLang="ko-KR" sz="1600" dirty="0"/>
              <a:t>                &lt;action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android.intent.action.MAIN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r>
              <a:rPr lang="en-US" altLang="ko-KR" sz="1600" dirty="0"/>
              <a:t>                &lt;category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android.intent.category.LAUNCHER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        &lt;/intent-filter&gt;</a:t>
            </a:r>
          </a:p>
          <a:p>
            <a:r>
              <a:rPr lang="en-US" altLang="ko-KR" sz="1600" dirty="0"/>
              <a:t>        &lt;/activity&gt;</a:t>
            </a:r>
          </a:p>
          <a:p>
            <a:r>
              <a:rPr lang="en-US" altLang="ko-KR" sz="1600" dirty="0"/>
              <a:t>        &lt;activity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VideoPlayback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&lt;/activity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    &lt;/application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&lt;/manifest&gt;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0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910" y="372563"/>
            <a:ext cx="2933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72" y="910046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811807" y="1511517"/>
            <a:ext cx="8647984" cy="5190516"/>
            <a:chOff x="287807" y="1511517"/>
            <a:chExt cx="8647984" cy="5190516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72" y="1511517"/>
              <a:ext cx="8454350" cy="2868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07" y="4232337"/>
              <a:ext cx="8647984" cy="246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60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9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2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2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3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24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25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26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7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8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2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3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4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3431</Words>
  <Application>Microsoft Office PowerPoint</Application>
  <PresentationFormat>와이드스크린</PresentationFormat>
  <Paragraphs>778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30</vt:i4>
      </vt:variant>
      <vt:variant>
        <vt:lpstr>슬라이드 제목</vt:lpstr>
      </vt:variant>
      <vt:variant>
        <vt:i4>89</vt:i4>
      </vt:variant>
    </vt:vector>
  </HeadingPairs>
  <TitlesOfParts>
    <vt:vector size="128" baseType="lpstr">
      <vt:lpstr>HY견고딕</vt:lpstr>
      <vt:lpstr>굴림체</vt:lpstr>
      <vt:lpstr>나눔고딕</vt:lpstr>
      <vt:lpstr>맑은 고딕</vt:lpstr>
      <vt:lpstr>Arial</vt:lpstr>
      <vt:lpstr>Calibri</vt:lpstr>
      <vt:lpstr>Calibri Light</vt:lpstr>
      <vt:lpstr>Tahoma</vt:lpstr>
      <vt:lpstr>Wingdings</vt:lpstr>
      <vt:lpstr>Office Theme</vt:lpstr>
      <vt:lpstr>1_Office 테마</vt:lpstr>
      <vt:lpstr>2_Office 테마</vt:lpstr>
      <vt:lpstr>6_Office 테마</vt:lpstr>
      <vt:lpstr>9_Office 테마</vt:lpstr>
      <vt:lpstr>12_Office 테마</vt:lpstr>
      <vt:lpstr>13_Office 테마</vt:lpstr>
      <vt:lpstr>14_Office 테마</vt:lpstr>
      <vt:lpstr>1_Office Theme</vt:lpstr>
      <vt:lpstr>15_Office 테마</vt:lpstr>
      <vt:lpstr>16_Office 테마</vt:lpstr>
      <vt:lpstr>17_Office 테마</vt:lpstr>
      <vt:lpstr>Office 테마</vt:lpstr>
      <vt:lpstr>19_Office 테마</vt:lpstr>
      <vt:lpstr>21_Office 테마</vt:lpstr>
      <vt:lpstr>22_Office 테마</vt:lpstr>
      <vt:lpstr>23_Office 테마</vt:lpstr>
      <vt:lpstr>24_Office 테마</vt:lpstr>
      <vt:lpstr>25_Office 테마</vt:lpstr>
      <vt:lpstr>26_Office 테마</vt:lpstr>
      <vt:lpstr>27_Office 테마</vt:lpstr>
      <vt:lpstr>28_Office 테마</vt:lpstr>
      <vt:lpstr>3_Office 테마</vt:lpstr>
      <vt:lpstr>4_Office 테마</vt:lpstr>
      <vt:lpstr>5_Office 테마</vt:lpstr>
      <vt:lpstr>7_Office 테마</vt:lpstr>
      <vt:lpstr>8_Office 테마</vt:lpstr>
      <vt:lpstr>10_Office 테마</vt:lpstr>
      <vt:lpstr>11_Office 테마</vt:lpstr>
      <vt:lpstr>18_Office 테마</vt:lpstr>
      <vt:lpstr>제40강 비디오 목록 출력과 비디오 재생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제40강 오디오 목록 출력과 오디오 재생</dc:title>
  <dc:creator>Windows 사용자</dc:creator>
  <cp:lastModifiedBy>Administrator</cp:lastModifiedBy>
  <cp:revision>71</cp:revision>
  <dcterms:created xsi:type="dcterms:W3CDTF">2020-06-08T14:10:37Z</dcterms:created>
  <dcterms:modified xsi:type="dcterms:W3CDTF">2023-06-11T13:36:51Z</dcterms:modified>
</cp:coreProperties>
</file>